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1"/>
  </p:notesMasterIdLst>
  <p:sldIdLst>
    <p:sldId id="256" r:id="rId2"/>
    <p:sldId id="257" r:id="rId3"/>
    <p:sldId id="258" r:id="rId4"/>
    <p:sldId id="263" r:id="rId5"/>
    <p:sldId id="261" r:id="rId6"/>
    <p:sldId id="264" r:id="rId7"/>
    <p:sldId id="265" r:id="rId8"/>
    <p:sldId id="262" r:id="rId9"/>
    <p:sldId id="266" r:id="rId10"/>
    <p:sldId id="270" r:id="rId11"/>
    <p:sldId id="269" r:id="rId12"/>
    <p:sldId id="268" r:id="rId13"/>
    <p:sldId id="267" r:id="rId14"/>
    <p:sldId id="273" r:id="rId15"/>
    <p:sldId id="272" r:id="rId16"/>
    <p:sldId id="271" r:id="rId17"/>
    <p:sldId id="274" r:id="rId18"/>
    <p:sldId id="276" r:id="rId19"/>
    <p:sldId id="275"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6" r:id="rId39"/>
    <p:sldId id="297" r:id="rId40"/>
    <p:sldId id="298" r:id="rId41"/>
    <p:sldId id="295" r:id="rId42"/>
    <p:sldId id="299" r:id="rId43"/>
    <p:sldId id="300" r:id="rId44"/>
    <p:sldId id="301" r:id="rId45"/>
    <p:sldId id="302" r:id="rId46"/>
    <p:sldId id="303" r:id="rId47"/>
    <p:sldId id="304" r:id="rId48"/>
    <p:sldId id="306" r:id="rId49"/>
    <p:sldId id="307" r:id="rId50"/>
    <p:sldId id="320" r:id="rId51"/>
    <p:sldId id="321" r:id="rId52"/>
    <p:sldId id="312" r:id="rId53"/>
    <p:sldId id="313" r:id="rId54"/>
    <p:sldId id="315" r:id="rId55"/>
    <p:sldId id="318" r:id="rId56"/>
    <p:sldId id="316" r:id="rId57"/>
    <p:sldId id="317" r:id="rId58"/>
    <p:sldId id="319" r:id="rId59"/>
    <p:sldId id="305"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34"/>
    <p:restoredTop sz="96190"/>
  </p:normalViewPr>
  <p:slideViewPr>
    <p:cSldViewPr snapToGrid="0">
      <p:cViewPr varScale="1">
        <p:scale>
          <a:sx n="119" d="100"/>
          <a:sy n="119" d="100"/>
        </p:scale>
        <p:origin x="104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909A92-D7BE-704B-8CFB-2B08E283EDE4}" type="datetimeFigureOut">
              <a:rPr lang="en-US" smtClean="0"/>
              <a:t>3/27/25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0684B2-EE44-5243-905B-72D9EFA3601E}" type="slidenum">
              <a:rPr lang="en-US" smtClean="0"/>
              <a:t>‹#›</a:t>
            </a:fld>
            <a:endParaRPr lang="en-US"/>
          </a:p>
        </p:txBody>
      </p:sp>
    </p:spTree>
    <p:extLst>
      <p:ext uri="{BB962C8B-B14F-4D97-AF65-F5344CB8AC3E}">
        <p14:creationId xmlns:p14="http://schemas.microsoft.com/office/powerpoint/2010/main" val="2829779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LcPeriod"/>
            </a:pPr>
            <a:r>
              <a:rPr lang="en-US" dirty="0"/>
              <a:t>Review diagram of a Spring Piston Gun</a:t>
            </a:r>
          </a:p>
          <a:p>
            <a:pPr marL="228600" indent="-228600">
              <a:buAutoNum type="alphaLcPeriod"/>
            </a:pPr>
            <a:r>
              <a:rPr lang="en-US" dirty="0"/>
              <a:t>Cover Stock, Butt, Trigger, Trigger Guard, Forearm, Muzzle, Front Sight, Barrel, Rear Sight, and Safety</a:t>
            </a:r>
          </a:p>
          <a:p>
            <a:pPr marL="228600" indent="-228600">
              <a:buAutoNum type="alphaLcPeriod"/>
            </a:pPr>
            <a:r>
              <a:rPr lang="en-US" dirty="0"/>
              <a:t>Review how to load and unload the BB Gun</a:t>
            </a:r>
          </a:p>
          <a:p>
            <a:pPr marL="228600" indent="-228600" algn="r">
              <a:buAutoNum type="alphaLcPeriod"/>
            </a:pPr>
            <a:endParaRPr lang="en-US" dirty="0"/>
          </a:p>
        </p:txBody>
      </p:sp>
      <p:sp>
        <p:nvSpPr>
          <p:cNvPr id="4" name="Slide Number Placeholder 3"/>
          <p:cNvSpPr>
            <a:spLocks noGrp="1"/>
          </p:cNvSpPr>
          <p:nvPr>
            <p:ph type="sldNum" sz="quarter" idx="5"/>
          </p:nvPr>
        </p:nvSpPr>
        <p:spPr/>
        <p:txBody>
          <a:bodyPr/>
          <a:lstStyle/>
          <a:p>
            <a:fld id="{F80684B2-EE44-5243-905B-72D9EFA3601E}" type="slidenum">
              <a:rPr lang="en-US" smtClean="0"/>
              <a:t>18</a:t>
            </a:fld>
            <a:endParaRPr lang="en-US"/>
          </a:p>
        </p:txBody>
      </p:sp>
    </p:spTree>
    <p:extLst>
      <p:ext uri="{BB962C8B-B14F-4D97-AF65-F5344CB8AC3E}">
        <p14:creationId xmlns:p14="http://schemas.microsoft.com/office/powerpoint/2010/main" val="2193587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Remember left becomes right becomes left when helping a left-handed shooter.</a:t>
            </a:r>
          </a:p>
          <a:p>
            <a:endParaRPr lang="en-US" dirty="0"/>
          </a:p>
        </p:txBody>
      </p:sp>
      <p:sp>
        <p:nvSpPr>
          <p:cNvPr id="4" name="Slide Number Placeholder 3"/>
          <p:cNvSpPr>
            <a:spLocks noGrp="1"/>
          </p:cNvSpPr>
          <p:nvPr>
            <p:ph type="sldNum" sz="quarter" idx="5"/>
          </p:nvPr>
        </p:nvSpPr>
        <p:spPr/>
        <p:txBody>
          <a:bodyPr/>
          <a:lstStyle/>
          <a:p>
            <a:fld id="{F80684B2-EE44-5243-905B-72D9EFA3601E}" type="slidenum">
              <a:rPr lang="en-US" smtClean="0"/>
              <a:t>40</a:t>
            </a:fld>
            <a:endParaRPr lang="en-US"/>
          </a:p>
        </p:txBody>
      </p:sp>
    </p:spTree>
    <p:extLst>
      <p:ext uri="{BB962C8B-B14F-4D97-AF65-F5344CB8AC3E}">
        <p14:creationId xmlns:p14="http://schemas.microsoft.com/office/powerpoint/2010/main" val="2806302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Remember left becomes right becomes left when helping a left-handed shooter.</a:t>
            </a:r>
          </a:p>
          <a:p>
            <a:endParaRPr lang="en-US" dirty="0"/>
          </a:p>
        </p:txBody>
      </p:sp>
      <p:sp>
        <p:nvSpPr>
          <p:cNvPr id="4" name="Slide Number Placeholder 3"/>
          <p:cNvSpPr>
            <a:spLocks noGrp="1"/>
          </p:cNvSpPr>
          <p:nvPr>
            <p:ph type="sldNum" sz="quarter" idx="5"/>
          </p:nvPr>
        </p:nvSpPr>
        <p:spPr/>
        <p:txBody>
          <a:bodyPr/>
          <a:lstStyle/>
          <a:p>
            <a:fld id="{F80684B2-EE44-5243-905B-72D9EFA3601E}" type="slidenum">
              <a:rPr lang="en-US" smtClean="0"/>
              <a:t>41</a:t>
            </a:fld>
            <a:endParaRPr lang="en-US"/>
          </a:p>
        </p:txBody>
      </p:sp>
    </p:spTree>
    <p:extLst>
      <p:ext uri="{BB962C8B-B14F-4D97-AF65-F5344CB8AC3E}">
        <p14:creationId xmlns:p14="http://schemas.microsoft.com/office/powerpoint/2010/main" val="2183299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training youth to shoot, be sure to have proper equipment, secure and safe ranges, and clear safety instructions.</a:t>
            </a:r>
          </a:p>
          <a:p>
            <a:endParaRPr lang="en-US" dirty="0"/>
          </a:p>
          <a:p>
            <a:r>
              <a:rPr lang="en-US" dirty="0"/>
              <a:t>Gun Safety is a simple but continuous process. Youth must first learn about safe gun handling. Safe gun handling skills are developed through practice. The most important safety element is attitude. All safety knowledge and skills are of little value unless they are used. Being safe means consciously keeping a BB Gun under control.</a:t>
            </a:r>
          </a:p>
          <a:p>
            <a:endParaRPr lang="en-US" dirty="0"/>
          </a:p>
          <a:p>
            <a:r>
              <a:rPr lang="en-US" dirty="0"/>
              <a:t>Before handling any gun, a Scout must always get permission from their parent or guardian. If this is their first BB Gun shooting experience, they should sit down with an adult and discuss under what circumstances the gun can be handled. They must understand that the BB Gun is not a toy!</a:t>
            </a:r>
          </a:p>
        </p:txBody>
      </p:sp>
      <p:sp>
        <p:nvSpPr>
          <p:cNvPr id="4" name="Slide Number Placeholder 3"/>
          <p:cNvSpPr>
            <a:spLocks noGrp="1"/>
          </p:cNvSpPr>
          <p:nvPr>
            <p:ph type="sldNum" sz="quarter" idx="5"/>
          </p:nvPr>
        </p:nvSpPr>
        <p:spPr/>
        <p:txBody>
          <a:bodyPr/>
          <a:lstStyle/>
          <a:p>
            <a:fld id="{F80684B2-EE44-5243-905B-72D9EFA3601E}" type="slidenum">
              <a:rPr lang="en-US" smtClean="0"/>
              <a:t>43</a:t>
            </a:fld>
            <a:endParaRPr lang="en-US"/>
          </a:p>
        </p:txBody>
      </p:sp>
    </p:spTree>
    <p:extLst>
      <p:ext uri="{BB962C8B-B14F-4D97-AF65-F5344CB8AC3E}">
        <p14:creationId xmlns:p14="http://schemas.microsoft.com/office/powerpoint/2010/main" val="4091656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page 60 &amp; 61</a:t>
            </a:r>
          </a:p>
        </p:txBody>
      </p:sp>
      <p:sp>
        <p:nvSpPr>
          <p:cNvPr id="4" name="Slide Number Placeholder 3"/>
          <p:cNvSpPr>
            <a:spLocks noGrp="1"/>
          </p:cNvSpPr>
          <p:nvPr>
            <p:ph type="sldNum" sz="quarter" idx="5"/>
          </p:nvPr>
        </p:nvSpPr>
        <p:spPr/>
        <p:txBody>
          <a:bodyPr/>
          <a:lstStyle/>
          <a:p>
            <a:fld id="{F80684B2-EE44-5243-905B-72D9EFA3601E}" type="slidenum">
              <a:rPr lang="en-US" smtClean="0"/>
              <a:t>45</a:t>
            </a:fld>
            <a:endParaRPr lang="en-US"/>
          </a:p>
        </p:txBody>
      </p:sp>
    </p:spTree>
    <p:extLst>
      <p:ext uri="{BB962C8B-B14F-4D97-AF65-F5344CB8AC3E}">
        <p14:creationId xmlns:p14="http://schemas.microsoft.com/office/powerpoint/2010/main" val="2981023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the action course and use a </a:t>
            </a:r>
            <a:r>
              <a:rPr lang="en-US" dirty="0" err="1"/>
              <a:t>bikathon</a:t>
            </a:r>
            <a:endParaRPr lang="en-US" dirty="0"/>
          </a:p>
        </p:txBody>
      </p:sp>
      <p:sp>
        <p:nvSpPr>
          <p:cNvPr id="4" name="Slide Number Placeholder 3"/>
          <p:cNvSpPr>
            <a:spLocks noGrp="1"/>
          </p:cNvSpPr>
          <p:nvPr>
            <p:ph type="sldNum" sz="quarter" idx="5"/>
          </p:nvPr>
        </p:nvSpPr>
        <p:spPr/>
        <p:txBody>
          <a:bodyPr/>
          <a:lstStyle/>
          <a:p>
            <a:fld id="{F80684B2-EE44-5243-905B-72D9EFA3601E}" type="slidenum">
              <a:rPr lang="en-US" smtClean="0"/>
              <a:t>48</a:t>
            </a:fld>
            <a:endParaRPr lang="en-US"/>
          </a:p>
        </p:txBody>
      </p:sp>
    </p:spTree>
    <p:extLst>
      <p:ext uri="{BB962C8B-B14F-4D97-AF65-F5344CB8AC3E}">
        <p14:creationId xmlns:p14="http://schemas.microsoft.com/office/powerpoint/2010/main" val="2023244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0684B2-EE44-5243-905B-72D9EFA3601E}" type="slidenum">
              <a:rPr lang="en-US" smtClean="0"/>
              <a:t>49</a:t>
            </a:fld>
            <a:endParaRPr lang="en-US"/>
          </a:p>
        </p:txBody>
      </p:sp>
    </p:spTree>
    <p:extLst>
      <p:ext uri="{BB962C8B-B14F-4D97-AF65-F5344CB8AC3E}">
        <p14:creationId xmlns:p14="http://schemas.microsoft.com/office/powerpoint/2010/main" val="2507077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Review range layout, Safety Fencing, back stop, entryway, Range Flag, Target Spacing, Waiting Line, and Firing Line</a:t>
            </a:r>
          </a:p>
          <a:p>
            <a:pPr marL="228600" indent="-228600">
              <a:buAutoNum type="arabicPeriod"/>
            </a:pPr>
            <a:r>
              <a:rPr lang="en-US" dirty="0"/>
              <a:t>Set up BB Gun Range if possible</a:t>
            </a:r>
          </a:p>
        </p:txBody>
      </p:sp>
      <p:sp>
        <p:nvSpPr>
          <p:cNvPr id="4" name="Slide Number Placeholder 3"/>
          <p:cNvSpPr>
            <a:spLocks noGrp="1"/>
          </p:cNvSpPr>
          <p:nvPr>
            <p:ph type="sldNum" sz="quarter" idx="5"/>
          </p:nvPr>
        </p:nvSpPr>
        <p:spPr/>
        <p:txBody>
          <a:bodyPr/>
          <a:lstStyle/>
          <a:p>
            <a:fld id="{F80684B2-EE44-5243-905B-72D9EFA3601E}" type="slidenum">
              <a:rPr lang="en-US" smtClean="0"/>
              <a:t>24</a:t>
            </a:fld>
            <a:endParaRPr lang="en-US"/>
          </a:p>
        </p:txBody>
      </p:sp>
    </p:spTree>
    <p:extLst>
      <p:ext uri="{BB962C8B-B14F-4D97-AF65-F5344CB8AC3E}">
        <p14:creationId xmlns:p14="http://schemas.microsoft.com/office/powerpoint/2010/main" val="3778122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over Page page 60, items 1-10 under Range Operation Rules</a:t>
            </a:r>
          </a:p>
        </p:txBody>
      </p:sp>
      <p:sp>
        <p:nvSpPr>
          <p:cNvPr id="4" name="Slide Number Placeholder 3"/>
          <p:cNvSpPr>
            <a:spLocks noGrp="1"/>
          </p:cNvSpPr>
          <p:nvPr>
            <p:ph type="sldNum" sz="quarter" idx="5"/>
          </p:nvPr>
        </p:nvSpPr>
        <p:spPr/>
        <p:txBody>
          <a:bodyPr/>
          <a:lstStyle/>
          <a:p>
            <a:fld id="{F80684B2-EE44-5243-905B-72D9EFA3601E}" type="slidenum">
              <a:rPr lang="en-US" smtClean="0"/>
              <a:t>26</a:t>
            </a:fld>
            <a:endParaRPr lang="en-US"/>
          </a:p>
        </p:txBody>
      </p:sp>
    </p:spTree>
    <p:extLst>
      <p:ext uri="{BB962C8B-B14F-4D97-AF65-F5344CB8AC3E}">
        <p14:creationId xmlns:p14="http://schemas.microsoft.com/office/powerpoint/2010/main" val="1130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instructor must always be mindful of their responsibility to make safety thoroughly understood before, during, and after instruction and practice. At the same time they must have warmth, patience, and understanding for the Scout who finds the skill difficult to learn.</a:t>
            </a:r>
          </a:p>
        </p:txBody>
      </p:sp>
      <p:sp>
        <p:nvSpPr>
          <p:cNvPr id="4" name="Slide Number Placeholder 3"/>
          <p:cNvSpPr>
            <a:spLocks noGrp="1"/>
          </p:cNvSpPr>
          <p:nvPr>
            <p:ph type="sldNum" sz="quarter" idx="5"/>
          </p:nvPr>
        </p:nvSpPr>
        <p:spPr/>
        <p:txBody>
          <a:bodyPr/>
          <a:lstStyle/>
          <a:p>
            <a:fld id="{F80684B2-EE44-5243-905B-72D9EFA3601E}" type="slidenum">
              <a:rPr lang="en-US" smtClean="0"/>
              <a:t>27</a:t>
            </a:fld>
            <a:endParaRPr lang="en-US"/>
          </a:p>
        </p:txBody>
      </p:sp>
    </p:spTree>
    <p:extLst>
      <p:ext uri="{BB962C8B-B14F-4D97-AF65-F5344CB8AC3E}">
        <p14:creationId xmlns:p14="http://schemas.microsoft.com/office/powerpoint/2010/main" val="442127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The shooter must learn proper sight alignment. This is the relationship of the front sight and rear sight to the eye. The shooter’s dominant eye must be lined up with  the front and rear sights, and the sights must be positioned so the front sight device is aligned properly with the rear sight.</a:t>
            </a:r>
          </a:p>
          <a:p>
            <a:pPr marL="228600" indent="-228600">
              <a:buFont typeface="+mj-lt"/>
              <a:buAutoNum type="arabicPeriod"/>
            </a:pPr>
            <a:r>
              <a:rPr lang="en-US" dirty="0"/>
              <a:t>Proper sight alignment is a key to accurate shooting. Any misalignment of the front sight with the rear sight introduces and angular error that is multiplied with distance</a:t>
            </a:r>
          </a:p>
          <a:p>
            <a:pPr marL="228600" indent="-228600">
              <a:buFont typeface="+mj-lt"/>
              <a:buAutoNum type="arabicPeriod"/>
            </a:pPr>
            <a:r>
              <a:rPr lang="en-US" dirty="0"/>
              <a:t>A correct sight picture is obtained by achieving the proper alignment and then putting the aligned sights into their proper relationship with the target</a:t>
            </a:r>
          </a:p>
          <a:p>
            <a:pPr marL="228600" indent="-228600">
              <a:buFont typeface="+mj-lt"/>
              <a:buAutoNum type="arabicPeriod"/>
            </a:pPr>
            <a:r>
              <a:rPr lang="en-US" dirty="0"/>
              <a:t>Focus should be on the front sight.</a:t>
            </a:r>
          </a:p>
        </p:txBody>
      </p:sp>
      <p:sp>
        <p:nvSpPr>
          <p:cNvPr id="4" name="Slide Number Placeholder 3"/>
          <p:cNvSpPr>
            <a:spLocks noGrp="1"/>
          </p:cNvSpPr>
          <p:nvPr>
            <p:ph type="sldNum" sz="quarter" idx="5"/>
          </p:nvPr>
        </p:nvSpPr>
        <p:spPr/>
        <p:txBody>
          <a:bodyPr/>
          <a:lstStyle/>
          <a:p>
            <a:fld id="{F80684B2-EE44-5243-905B-72D9EFA3601E}" type="slidenum">
              <a:rPr lang="en-US" smtClean="0"/>
              <a:t>35</a:t>
            </a:fld>
            <a:endParaRPr lang="en-US"/>
          </a:p>
        </p:txBody>
      </p:sp>
    </p:spTree>
    <p:extLst>
      <p:ext uri="{BB962C8B-B14F-4D97-AF65-F5344CB8AC3E}">
        <p14:creationId xmlns:p14="http://schemas.microsoft.com/office/powerpoint/2010/main" val="4286880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other terms commonly used are trigger pull, trigger control, trigger press, and trigger movement. While all these terms are correct, the preferred term is trigger squeeze because it accurately describes the smooth application of pressure required.</a:t>
            </a:r>
          </a:p>
        </p:txBody>
      </p:sp>
      <p:sp>
        <p:nvSpPr>
          <p:cNvPr id="4" name="Slide Number Placeholder 3"/>
          <p:cNvSpPr>
            <a:spLocks noGrp="1"/>
          </p:cNvSpPr>
          <p:nvPr>
            <p:ph type="sldNum" sz="quarter" idx="5"/>
          </p:nvPr>
        </p:nvSpPr>
        <p:spPr/>
        <p:txBody>
          <a:bodyPr/>
          <a:lstStyle/>
          <a:p>
            <a:fld id="{F80684B2-EE44-5243-905B-72D9EFA3601E}" type="slidenum">
              <a:rPr lang="en-US" smtClean="0"/>
              <a:t>36</a:t>
            </a:fld>
            <a:endParaRPr lang="en-US"/>
          </a:p>
        </p:txBody>
      </p:sp>
    </p:spTree>
    <p:extLst>
      <p:ext uri="{BB962C8B-B14F-4D97-AF65-F5344CB8AC3E}">
        <p14:creationId xmlns:p14="http://schemas.microsoft.com/office/powerpoint/2010/main" val="920726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left becomes right becomes left when helping a left-handed shooter.</a:t>
            </a:r>
          </a:p>
        </p:txBody>
      </p:sp>
      <p:sp>
        <p:nvSpPr>
          <p:cNvPr id="4" name="Slide Number Placeholder 3"/>
          <p:cNvSpPr>
            <a:spLocks noGrp="1"/>
          </p:cNvSpPr>
          <p:nvPr>
            <p:ph type="sldNum" sz="quarter" idx="5"/>
          </p:nvPr>
        </p:nvSpPr>
        <p:spPr/>
        <p:txBody>
          <a:bodyPr/>
          <a:lstStyle/>
          <a:p>
            <a:fld id="{F80684B2-EE44-5243-905B-72D9EFA3601E}" type="slidenum">
              <a:rPr lang="en-US" smtClean="0"/>
              <a:t>37</a:t>
            </a:fld>
            <a:endParaRPr lang="en-US"/>
          </a:p>
        </p:txBody>
      </p:sp>
    </p:spTree>
    <p:extLst>
      <p:ext uri="{BB962C8B-B14F-4D97-AF65-F5344CB8AC3E}">
        <p14:creationId xmlns:p14="http://schemas.microsoft.com/office/powerpoint/2010/main" val="3187456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Remember left becomes right becomes left when helping a left-handed shooter.</a:t>
            </a:r>
          </a:p>
          <a:p>
            <a:endParaRPr lang="en-US" dirty="0"/>
          </a:p>
        </p:txBody>
      </p:sp>
      <p:sp>
        <p:nvSpPr>
          <p:cNvPr id="4" name="Slide Number Placeholder 3"/>
          <p:cNvSpPr>
            <a:spLocks noGrp="1"/>
          </p:cNvSpPr>
          <p:nvPr>
            <p:ph type="sldNum" sz="quarter" idx="5"/>
          </p:nvPr>
        </p:nvSpPr>
        <p:spPr/>
        <p:txBody>
          <a:bodyPr/>
          <a:lstStyle/>
          <a:p>
            <a:fld id="{F80684B2-EE44-5243-905B-72D9EFA3601E}" type="slidenum">
              <a:rPr lang="en-US" smtClean="0"/>
              <a:t>38</a:t>
            </a:fld>
            <a:endParaRPr lang="en-US"/>
          </a:p>
        </p:txBody>
      </p:sp>
    </p:spTree>
    <p:extLst>
      <p:ext uri="{BB962C8B-B14F-4D97-AF65-F5344CB8AC3E}">
        <p14:creationId xmlns:p14="http://schemas.microsoft.com/office/powerpoint/2010/main" val="2109349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Remember left becomes right becomes left when helping a left-handed shooter.</a:t>
            </a:r>
          </a:p>
          <a:p>
            <a:endParaRPr lang="en-US" dirty="0"/>
          </a:p>
        </p:txBody>
      </p:sp>
      <p:sp>
        <p:nvSpPr>
          <p:cNvPr id="4" name="Slide Number Placeholder 3"/>
          <p:cNvSpPr>
            <a:spLocks noGrp="1"/>
          </p:cNvSpPr>
          <p:nvPr>
            <p:ph type="sldNum" sz="quarter" idx="5"/>
          </p:nvPr>
        </p:nvSpPr>
        <p:spPr/>
        <p:txBody>
          <a:bodyPr/>
          <a:lstStyle/>
          <a:p>
            <a:fld id="{F80684B2-EE44-5243-905B-72D9EFA3601E}" type="slidenum">
              <a:rPr lang="en-US" smtClean="0"/>
              <a:t>39</a:t>
            </a:fld>
            <a:endParaRPr lang="en-US"/>
          </a:p>
        </p:txBody>
      </p:sp>
    </p:spTree>
    <p:extLst>
      <p:ext uri="{BB962C8B-B14F-4D97-AF65-F5344CB8AC3E}">
        <p14:creationId xmlns:p14="http://schemas.microsoft.com/office/powerpoint/2010/main" val="2865900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82E49-BA2D-65FE-18FB-43B72A1597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BE4688-EECB-00B5-7AFD-E2F6053BE8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C02FCA-CB0D-B4A7-3607-F2D8BE82298A}"/>
              </a:ext>
            </a:extLst>
          </p:cNvPr>
          <p:cNvSpPr>
            <a:spLocks noGrp="1"/>
          </p:cNvSpPr>
          <p:nvPr>
            <p:ph type="dt" sz="half" idx="10"/>
          </p:nvPr>
        </p:nvSpPr>
        <p:spPr/>
        <p:txBody>
          <a:bodyPr/>
          <a:lstStyle/>
          <a:p>
            <a:fld id="{1A0129FA-5B4A-FD4C-8FD7-D78A7B27D7D7}" type="datetimeFigureOut">
              <a:rPr lang="en-US" smtClean="0"/>
              <a:t>3/27/25</a:t>
            </a:fld>
            <a:endParaRPr lang="en-US"/>
          </a:p>
        </p:txBody>
      </p:sp>
      <p:sp>
        <p:nvSpPr>
          <p:cNvPr id="5" name="Footer Placeholder 4">
            <a:extLst>
              <a:ext uri="{FF2B5EF4-FFF2-40B4-BE49-F238E27FC236}">
                <a16:creationId xmlns:a16="http://schemas.microsoft.com/office/drawing/2014/main" id="{8B8BD909-773F-736D-B6A9-AB67BF6BF7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23614B-88AA-A027-1F52-07376F950554}"/>
              </a:ext>
            </a:extLst>
          </p:cNvPr>
          <p:cNvSpPr>
            <a:spLocks noGrp="1"/>
          </p:cNvSpPr>
          <p:nvPr>
            <p:ph type="sldNum" sz="quarter" idx="12"/>
          </p:nvPr>
        </p:nvSpPr>
        <p:spPr/>
        <p:txBody>
          <a:bodyPr/>
          <a:lstStyle/>
          <a:p>
            <a:fld id="{F53AF6DE-7458-3E43-A533-FFBA38374CD3}" type="slidenum">
              <a:rPr lang="en-US" smtClean="0"/>
              <a:t>‹#›</a:t>
            </a:fld>
            <a:endParaRPr lang="en-US"/>
          </a:p>
        </p:txBody>
      </p:sp>
    </p:spTree>
    <p:extLst>
      <p:ext uri="{BB962C8B-B14F-4D97-AF65-F5344CB8AC3E}">
        <p14:creationId xmlns:p14="http://schemas.microsoft.com/office/powerpoint/2010/main" val="3223734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B7809-0F8C-28C2-E163-8B518904C6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932518-11DB-FB7E-C7BA-A8C60D986D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7A85D3-406F-AA2D-A091-C9F752FCBA2C}"/>
              </a:ext>
            </a:extLst>
          </p:cNvPr>
          <p:cNvSpPr>
            <a:spLocks noGrp="1"/>
          </p:cNvSpPr>
          <p:nvPr>
            <p:ph type="dt" sz="half" idx="10"/>
          </p:nvPr>
        </p:nvSpPr>
        <p:spPr/>
        <p:txBody>
          <a:bodyPr/>
          <a:lstStyle/>
          <a:p>
            <a:fld id="{1A0129FA-5B4A-FD4C-8FD7-D78A7B27D7D7}" type="datetimeFigureOut">
              <a:rPr lang="en-US" smtClean="0"/>
              <a:t>3/27/25</a:t>
            </a:fld>
            <a:endParaRPr lang="en-US"/>
          </a:p>
        </p:txBody>
      </p:sp>
      <p:sp>
        <p:nvSpPr>
          <p:cNvPr id="5" name="Footer Placeholder 4">
            <a:extLst>
              <a:ext uri="{FF2B5EF4-FFF2-40B4-BE49-F238E27FC236}">
                <a16:creationId xmlns:a16="http://schemas.microsoft.com/office/drawing/2014/main" id="{87845380-C74C-9740-5773-B97B4BB57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830A8F-7920-C53D-7D11-1F5E2E79B09C}"/>
              </a:ext>
            </a:extLst>
          </p:cNvPr>
          <p:cNvSpPr>
            <a:spLocks noGrp="1"/>
          </p:cNvSpPr>
          <p:nvPr>
            <p:ph type="sldNum" sz="quarter" idx="12"/>
          </p:nvPr>
        </p:nvSpPr>
        <p:spPr/>
        <p:txBody>
          <a:bodyPr/>
          <a:lstStyle/>
          <a:p>
            <a:fld id="{F53AF6DE-7458-3E43-A533-FFBA38374CD3}" type="slidenum">
              <a:rPr lang="en-US" smtClean="0"/>
              <a:t>‹#›</a:t>
            </a:fld>
            <a:endParaRPr lang="en-US"/>
          </a:p>
        </p:txBody>
      </p:sp>
    </p:spTree>
    <p:extLst>
      <p:ext uri="{BB962C8B-B14F-4D97-AF65-F5344CB8AC3E}">
        <p14:creationId xmlns:p14="http://schemas.microsoft.com/office/powerpoint/2010/main" val="4142189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8A0BA3-3AF5-5B4B-DA50-C974DBAF255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4D0B1B-E7AF-5299-7B39-BD14E6E547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92A810-9809-3002-9736-7F8D9A6543FE}"/>
              </a:ext>
            </a:extLst>
          </p:cNvPr>
          <p:cNvSpPr>
            <a:spLocks noGrp="1"/>
          </p:cNvSpPr>
          <p:nvPr>
            <p:ph type="dt" sz="half" idx="10"/>
          </p:nvPr>
        </p:nvSpPr>
        <p:spPr/>
        <p:txBody>
          <a:bodyPr/>
          <a:lstStyle/>
          <a:p>
            <a:fld id="{1A0129FA-5B4A-FD4C-8FD7-D78A7B27D7D7}" type="datetimeFigureOut">
              <a:rPr lang="en-US" smtClean="0"/>
              <a:t>3/27/25</a:t>
            </a:fld>
            <a:endParaRPr lang="en-US"/>
          </a:p>
        </p:txBody>
      </p:sp>
      <p:sp>
        <p:nvSpPr>
          <p:cNvPr id="5" name="Footer Placeholder 4">
            <a:extLst>
              <a:ext uri="{FF2B5EF4-FFF2-40B4-BE49-F238E27FC236}">
                <a16:creationId xmlns:a16="http://schemas.microsoft.com/office/drawing/2014/main" id="{3CC13108-B4CF-2A26-D8BE-FF2B1F328E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C382B4-EA5D-0B3F-CF76-097C8ABE6A25}"/>
              </a:ext>
            </a:extLst>
          </p:cNvPr>
          <p:cNvSpPr>
            <a:spLocks noGrp="1"/>
          </p:cNvSpPr>
          <p:nvPr>
            <p:ph type="sldNum" sz="quarter" idx="12"/>
          </p:nvPr>
        </p:nvSpPr>
        <p:spPr/>
        <p:txBody>
          <a:bodyPr/>
          <a:lstStyle/>
          <a:p>
            <a:fld id="{F53AF6DE-7458-3E43-A533-FFBA38374CD3}" type="slidenum">
              <a:rPr lang="en-US" smtClean="0"/>
              <a:t>‹#›</a:t>
            </a:fld>
            <a:endParaRPr lang="en-US"/>
          </a:p>
        </p:txBody>
      </p:sp>
    </p:spTree>
    <p:extLst>
      <p:ext uri="{BB962C8B-B14F-4D97-AF65-F5344CB8AC3E}">
        <p14:creationId xmlns:p14="http://schemas.microsoft.com/office/powerpoint/2010/main" val="3377493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ED9DE-3E78-3341-7659-F5878EF920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5C44B2-465A-1049-5513-FE6DE4DBF6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1A3304-DA6B-85E1-493B-B9B3E2FAD861}"/>
              </a:ext>
            </a:extLst>
          </p:cNvPr>
          <p:cNvSpPr>
            <a:spLocks noGrp="1"/>
          </p:cNvSpPr>
          <p:nvPr>
            <p:ph type="dt" sz="half" idx="10"/>
          </p:nvPr>
        </p:nvSpPr>
        <p:spPr/>
        <p:txBody>
          <a:bodyPr/>
          <a:lstStyle/>
          <a:p>
            <a:fld id="{1A0129FA-5B4A-FD4C-8FD7-D78A7B27D7D7}" type="datetimeFigureOut">
              <a:rPr lang="en-US" smtClean="0"/>
              <a:t>3/27/25</a:t>
            </a:fld>
            <a:endParaRPr lang="en-US"/>
          </a:p>
        </p:txBody>
      </p:sp>
      <p:sp>
        <p:nvSpPr>
          <p:cNvPr id="5" name="Footer Placeholder 4">
            <a:extLst>
              <a:ext uri="{FF2B5EF4-FFF2-40B4-BE49-F238E27FC236}">
                <a16:creationId xmlns:a16="http://schemas.microsoft.com/office/drawing/2014/main" id="{6FD76E83-4AE1-8A80-C868-0887A7F6C8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EEB328-631A-3C41-10DB-4C0D027F4D07}"/>
              </a:ext>
            </a:extLst>
          </p:cNvPr>
          <p:cNvSpPr>
            <a:spLocks noGrp="1"/>
          </p:cNvSpPr>
          <p:nvPr>
            <p:ph type="sldNum" sz="quarter" idx="12"/>
          </p:nvPr>
        </p:nvSpPr>
        <p:spPr/>
        <p:txBody>
          <a:bodyPr/>
          <a:lstStyle/>
          <a:p>
            <a:fld id="{F53AF6DE-7458-3E43-A533-FFBA38374CD3}" type="slidenum">
              <a:rPr lang="en-US" smtClean="0"/>
              <a:t>‹#›</a:t>
            </a:fld>
            <a:endParaRPr lang="en-US"/>
          </a:p>
        </p:txBody>
      </p:sp>
    </p:spTree>
    <p:extLst>
      <p:ext uri="{BB962C8B-B14F-4D97-AF65-F5344CB8AC3E}">
        <p14:creationId xmlns:p14="http://schemas.microsoft.com/office/powerpoint/2010/main" val="388419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E77B2-389C-0F04-F2E5-A8244D6C20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A0F2DA-9362-7141-29B4-A5278D6209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D21741-7E7E-D420-9AE2-E7D281329CAF}"/>
              </a:ext>
            </a:extLst>
          </p:cNvPr>
          <p:cNvSpPr>
            <a:spLocks noGrp="1"/>
          </p:cNvSpPr>
          <p:nvPr>
            <p:ph type="dt" sz="half" idx="10"/>
          </p:nvPr>
        </p:nvSpPr>
        <p:spPr/>
        <p:txBody>
          <a:bodyPr/>
          <a:lstStyle/>
          <a:p>
            <a:fld id="{1A0129FA-5B4A-FD4C-8FD7-D78A7B27D7D7}" type="datetimeFigureOut">
              <a:rPr lang="en-US" smtClean="0"/>
              <a:t>3/27/25</a:t>
            </a:fld>
            <a:endParaRPr lang="en-US"/>
          </a:p>
        </p:txBody>
      </p:sp>
      <p:sp>
        <p:nvSpPr>
          <p:cNvPr id="5" name="Footer Placeholder 4">
            <a:extLst>
              <a:ext uri="{FF2B5EF4-FFF2-40B4-BE49-F238E27FC236}">
                <a16:creationId xmlns:a16="http://schemas.microsoft.com/office/drawing/2014/main" id="{FFEE0B55-CDE7-41BD-9BA6-4AA1FB2059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01676F-3DF9-E750-40C9-94E6D9000A3A}"/>
              </a:ext>
            </a:extLst>
          </p:cNvPr>
          <p:cNvSpPr>
            <a:spLocks noGrp="1"/>
          </p:cNvSpPr>
          <p:nvPr>
            <p:ph type="sldNum" sz="quarter" idx="12"/>
          </p:nvPr>
        </p:nvSpPr>
        <p:spPr/>
        <p:txBody>
          <a:bodyPr/>
          <a:lstStyle/>
          <a:p>
            <a:fld id="{F53AF6DE-7458-3E43-A533-FFBA38374CD3}" type="slidenum">
              <a:rPr lang="en-US" smtClean="0"/>
              <a:t>‹#›</a:t>
            </a:fld>
            <a:endParaRPr lang="en-US"/>
          </a:p>
        </p:txBody>
      </p:sp>
    </p:spTree>
    <p:extLst>
      <p:ext uri="{BB962C8B-B14F-4D97-AF65-F5344CB8AC3E}">
        <p14:creationId xmlns:p14="http://schemas.microsoft.com/office/powerpoint/2010/main" val="1235437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444AC-B8AA-7F0A-9C4A-89D544D294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9A9C8C-0983-5C7D-4585-74B867EF2D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9CD560-A14A-1261-A49E-2CA97A0842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0AA7EED-BC3F-7360-A830-7AD501DA479F}"/>
              </a:ext>
            </a:extLst>
          </p:cNvPr>
          <p:cNvSpPr>
            <a:spLocks noGrp="1"/>
          </p:cNvSpPr>
          <p:nvPr>
            <p:ph type="dt" sz="half" idx="10"/>
          </p:nvPr>
        </p:nvSpPr>
        <p:spPr/>
        <p:txBody>
          <a:bodyPr/>
          <a:lstStyle/>
          <a:p>
            <a:fld id="{1A0129FA-5B4A-FD4C-8FD7-D78A7B27D7D7}" type="datetimeFigureOut">
              <a:rPr lang="en-US" smtClean="0"/>
              <a:t>3/27/25</a:t>
            </a:fld>
            <a:endParaRPr lang="en-US"/>
          </a:p>
        </p:txBody>
      </p:sp>
      <p:sp>
        <p:nvSpPr>
          <p:cNvPr id="6" name="Footer Placeholder 5">
            <a:extLst>
              <a:ext uri="{FF2B5EF4-FFF2-40B4-BE49-F238E27FC236}">
                <a16:creationId xmlns:a16="http://schemas.microsoft.com/office/drawing/2014/main" id="{85A4DCF9-B306-5BC3-BA2E-47BA16A265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3EA6BD-6A9B-013D-A8C3-0F8E80785E0C}"/>
              </a:ext>
            </a:extLst>
          </p:cNvPr>
          <p:cNvSpPr>
            <a:spLocks noGrp="1"/>
          </p:cNvSpPr>
          <p:nvPr>
            <p:ph type="sldNum" sz="quarter" idx="12"/>
          </p:nvPr>
        </p:nvSpPr>
        <p:spPr/>
        <p:txBody>
          <a:bodyPr/>
          <a:lstStyle/>
          <a:p>
            <a:fld id="{F53AF6DE-7458-3E43-A533-FFBA38374CD3}" type="slidenum">
              <a:rPr lang="en-US" smtClean="0"/>
              <a:t>‹#›</a:t>
            </a:fld>
            <a:endParaRPr lang="en-US"/>
          </a:p>
        </p:txBody>
      </p:sp>
    </p:spTree>
    <p:extLst>
      <p:ext uri="{BB962C8B-B14F-4D97-AF65-F5344CB8AC3E}">
        <p14:creationId xmlns:p14="http://schemas.microsoft.com/office/powerpoint/2010/main" val="2181025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D4608-F4B7-9D17-A7D7-6BA72C5FA6A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561A53-B7DC-17C5-CFA7-F455D132D4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C80832-0AEA-3E75-A66A-9C2C831C36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1E9E53-C545-D9CA-44ED-E85DE1AE6F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8E872F-2F16-1C60-675D-DEC97AE5BE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C93CC6-6A5D-18D3-69AD-EE0AD615C3E3}"/>
              </a:ext>
            </a:extLst>
          </p:cNvPr>
          <p:cNvSpPr>
            <a:spLocks noGrp="1"/>
          </p:cNvSpPr>
          <p:nvPr>
            <p:ph type="dt" sz="half" idx="10"/>
          </p:nvPr>
        </p:nvSpPr>
        <p:spPr/>
        <p:txBody>
          <a:bodyPr/>
          <a:lstStyle/>
          <a:p>
            <a:fld id="{1A0129FA-5B4A-FD4C-8FD7-D78A7B27D7D7}" type="datetimeFigureOut">
              <a:rPr lang="en-US" smtClean="0"/>
              <a:t>3/27/25</a:t>
            </a:fld>
            <a:endParaRPr lang="en-US"/>
          </a:p>
        </p:txBody>
      </p:sp>
      <p:sp>
        <p:nvSpPr>
          <p:cNvPr id="8" name="Footer Placeholder 7">
            <a:extLst>
              <a:ext uri="{FF2B5EF4-FFF2-40B4-BE49-F238E27FC236}">
                <a16:creationId xmlns:a16="http://schemas.microsoft.com/office/drawing/2014/main" id="{B2DF9B45-8440-38AC-6165-697AB46C5B3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C232F1-66EA-F40F-93A6-96AE09763BBA}"/>
              </a:ext>
            </a:extLst>
          </p:cNvPr>
          <p:cNvSpPr>
            <a:spLocks noGrp="1"/>
          </p:cNvSpPr>
          <p:nvPr>
            <p:ph type="sldNum" sz="quarter" idx="12"/>
          </p:nvPr>
        </p:nvSpPr>
        <p:spPr/>
        <p:txBody>
          <a:bodyPr/>
          <a:lstStyle/>
          <a:p>
            <a:fld id="{F53AF6DE-7458-3E43-A533-FFBA38374CD3}" type="slidenum">
              <a:rPr lang="en-US" smtClean="0"/>
              <a:t>‹#›</a:t>
            </a:fld>
            <a:endParaRPr lang="en-US"/>
          </a:p>
        </p:txBody>
      </p:sp>
    </p:spTree>
    <p:extLst>
      <p:ext uri="{BB962C8B-B14F-4D97-AF65-F5344CB8AC3E}">
        <p14:creationId xmlns:p14="http://schemas.microsoft.com/office/powerpoint/2010/main" val="2642094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D6C97-83E3-650A-A20C-FA4D28E869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2039ED3-5E9E-A67A-45C5-24431CD7EEA7}"/>
              </a:ext>
            </a:extLst>
          </p:cNvPr>
          <p:cNvSpPr>
            <a:spLocks noGrp="1"/>
          </p:cNvSpPr>
          <p:nvPr>
            <p:ph type="dt" sz="half" idx="10"/>
          </p:nvPr>
        </p:nvSpPr>
        <p:spPr/>
        <p:txBody>
          <a:bodyPr/>
          <a:lstStyle/>
          <a:p>
            <a:fld id="{1A0129FA-5B4A-FD4C-8FD7-D78A7B27D7D7}" type="datetimeFigureOut">
              <a:rPr lang="en-US" smtClean="0"/>
              <a:t>3/27/25</a:t>
            </a:fld>
            <a:endParaRPr lang="en-US"/>
          </a:p>
        </p:txBody>
      </p:sp>
      <p:sp>
        <p:nvSpPr>
          <p:cNvPr id="4" name="Footer Placeholder 3">
            <a:extLst>
              <a:ext uri="{FF2B5EF4-FFF2-40B4-BE49-F238E27FC236}">
                <a16:creationId xmlns:a16="http://schemas.microsoft.com/office/drawing/2014/main" id="{3AE09298-C194-E6E5-0A01-8A79FE2053B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213E5D5-02BB-F100-AE69-6B4E7D74360E}"/>
              </a:ext>
            </a:extLst>
          </p:cNvPr>
          <p:cNvSpPr>
            <a:spLocks noGrp="1"/>
          </p:cNvSpPr>
          <p:nvPr>
            <p:ph type="sldNum" sz="quarter" idx="12"/>
          </p:nvPr>
        </p:nvSpPr>
        <p:spPr/>
        <p:txBody>
          <a:bodyPr/>
          <a:lstStyle/>
          <a:p>
            <a:fld id="{F53AF6DE-7458-3E43-A533-FFBA38374CD3}" type="slidenum">
              <a:rPr lang="en-US" smtClean="0"/>
              <a:t>‹#›</a:t>
            </a:fld>
            <a:endParaRPr lang="en-US"/>
          </a:p>
        </p:txBody>
      </p:sp>
    </p:spTree>
    <p:extLst>
      <p:ext uri="{BB962C8B-B14F-4D97-AF65-F5344CB8AC3E}">
        <p14:creationId xmlns:p14="http://schemas.microsoft.com/office/powerpoint/2010/main" val="1503492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182B0C-55EC-71C8-2E74-9936948CC7B3}"/>
              </a:ext>
            </a:extLst>
          </p:cNvPr>
          <p:cNvSpPr>
            <a:spLocks noGrp="1"/>
          </p:cNvSpPr>
          <p:nvPr>
            <p:ph type="dt" sz="half" idx="10"/>
          </p:nvPr>
        </p:nvSpPr>
        <p:spPr/>
        <p:txBody>
          <a:bodyPr/>
          <a:lstStyle/>
          <a:p>
            <a:fld id="{1A0129FA-5B4A-FD4C-8FD7-D78A7B27D7D7}" type="datetimeFigureOut">
              <a:rPr lang="en-US" smtClean="0"/>
              <a:t>3/27/25</a:t>
            </a:fld>
            <a:endParaRPr lang="en-US"/>
          </a:p>
        </p:txBody>
      </p:sp>
      <p:sp>
        <p:nvSpPr>
          <p:cNvPr id="3" name="Footer Placeholder 2">
            <a:extLst>
              <a:ext uri="{FF2B5EF4-FFF2-40B4-BE49-F238E27FC236}">
                <a16:creationId xmlns:a16="http://schemas.microsoft.com/office/drawing/2014/main" id="{6BCBD2AD-AC1C-3490-7423-7917E5FB10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DEA24C-3FF6-12B1-5EED-6E7A0FAF7CB0}"/>
              </a:ext>
            </a:extLst>
          </p:cNvPr>
          <p:cNvSpPr>
            <a:spLocks noGrp="1"/>
          </p:cNvSpPr>
          <p:nvPr>
            <p:ph type="sldNum" sz="quarter" idx="12"/>
          </p:nvPr>
        </p:nvSpPr>
        <p:spPr/>
        <p:txBody>
          <a:bodyPr/>
          <a:lstStyle/>
          <a:p>
            <a:fld id="{F53AF6DE-7458-3E43-A533-FFBA38374CD3}" type="slidenum">
              <a:rPr lang="en-US" smtClean="0"/>
              <a:t>‹#›</a:t>
            </a:fld>
            <a:endParaRPr lang="en-US"/>
          </a:p>
        </p:txBody>
      </p:sp>
    </p:spTree>
    <p:extLst>
      <p:ext uri="{BB962C8B-B14F-4D97-AF65-F5344CB8AC3E}">
        <p14:creationId xmlns:p14="http://schemas.microsoft.com/office/powerpoint/2010/main" val="355224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CB63E-03AA-C628-DFA2-7AEBFC6DE2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37EF37-1764-3D08-84E5-78DB727E36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16B608-5E74-9BA3-0291-280AEB0F7B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D62151-AFAC-3C0B-B134-158DBDD313BC}"/>
              </a:ext>
            </a:extLst>
          </p:cNvPr>
          <p:cNvSpPr>
            <a:spLocks noGrp="1"/>
          </p:cNvSpPr>
          <p:nvPr>
            <p:ph type="dt" sz="half" idx="10"/>
          </p:nvPr>
        </p:nvSpPr>
        <p:spPr/>
        <p:txBody>
          <a:bodyPr/>
          <a:lstStyle/>
          <a:p>
            <a:fld id="{1A0129FA-5B4A-FD4C-8FD7-D78A7B27D7D7}" type="datetimeFigureOut">
              <a:rPr lang="en-US" smtClean="0"/>
              <a:t>3/27/25</a:t>
            </a:fld>
            <a:endParaRPr lang="en-US"/>
          </a:p>
        </p:txBody>
      </p:sp>
      <p:sp>
        <p:nvSpPr>
          <p:cNvPr id="6" name="Footer Placeholder 5">
            <a:extLst>
              <a:ext uri="{FF2B5EF4-FFF2-40B4-BE49-F238E27FC236}">
                <a16:creationId xmlns:a16="http://schemas.microsoft.com/office/drawing/2014/main" id="{8C54215F-654E-B597-2D62-5AFC0840BD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A30567-24CF-1E84-F29F-C061F2FEF666}"/>
              </a:ext>
            </a:extLst>
          </p:cNvPr>
          <p:cNvSpPr>
            <a:spLocks noGrp="1"/>
          </p:cNvSpPr>
          <p:nvPr>
            <p:ph type="sldNum" sz="quarter" idx="12"/>
          </p:nvPr>
        </p:nvSpPr>
        <p:spPr/>
        <p:txBody>
          <a:bodyPr/>
          <a:lstStyle/>
          <a:p>
            <a:fld id="{F53AF6DE-7458-3E43-A533-FFBA38374CD3}" type="slidenum">
              <a:rPr lang="en-US" smtClean="0"/>
              <a:t>‹#›</a:t>
            </a:fld>
            <a:endParaRPr lang="en-US"/>
          </a:p>
        </p:txBody>
      </p:sp>
    </p:spTree>
    <p:extLst>
      <p:ext uri="{BB962C8B-B14F-4D97-AF65-F5344CB8AC3E}">
        <p14:creationId xmlns:p14="http://schemas.microsoft.com/office/powerpoint/2010/main" val="424979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5FA63-4199-A870-52FD-5DD49B9FE8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41CC1E6-496E-0EBE-6C16-AD3E408700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5C6CE2-0302-46AC-D037-D010B41D0F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704C99-838F-83B8-1A6C-721D04F07816}"/>
              </a:ext>
            </a:extLst>
          </p:cNvPr>
          <p:cNvSpPr>
            <a:spLocks noGrp="1"/>
          </p:cNvSpPr>
          <p:nvPr>
            <p:ph type="dt" sz="half" idx="10"/>
          </p:nvPr>
        </p:nvSpPr>
        <p:spPr/>
        <p:txBody>
          <a:bodyPr/>
          <a:lstStyle/>
          <a:p>
            <a:fld id="{1A0129FA-5B4A-FD4C-8FD7-D78A7B27D7D7}" type="datetimeFigureOut">
              <a:rPr lang="en-US" smtClean="0"/>
              <a:t>3/27/25</a:t>
            </a:fld>
            <a:endParaRPr lang="en-US"/>
          </a:p>
        </p:txBody>
      </p:sp>
      <p:sp>
        <p:nvSpPr>
          <p:cNvPr id="6" name="Footer Placeholder 5">
            <a:extLst>
              <a:ext uri="{FF2B5EF4-FFF2-40B4-BE49-F238E27FC236}">
                <a16:creationId xmlns:a16="http://schemas.microsoft.com/office/drawing/2014/main" id="{E27D2E7A-CF6B-1CC2-AAF6-84019B081A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1B1961-3661-5F91-F397-DFC45570FF3C}"/>
              </a:ext>
            </a:extLst>
          </p:cNvPr>
          <p:cNvSpPr>
            <a:spLocks noGrp="1"/>
          </p:cNvSpPr>
          <p:nvPr>
            <p:ph type="sldNum" sz="quarter" idx="12"/>
          </p:nvPr>
        </p:nvSpPr>
        <p:spPr/>
        <p:txBody>
          <a:bodyPr/>
          <a:lstStyle/>
          <a:p>
            <a:fld id="{F53AF6DE-7458-3E43-A533-FFBA38374CD3}" type="slidenum">
              <a:rPr lang="en-US" smtClean="0"/>
              <a:t>‹#›</a:t>
            </a:fld>
            <a:endParaRPr lang="en-US"/>
          </a:p>
        </p:txBody>
      </p:sp>
    </p:spTree>
    <p:extLst>
      <p:ext uri="{BB962C8B-B14F-4D97-AF65-F5344CB8AC3E}">
        <p14:creationId xmlns:p14="http://schemas.microsoft.com/office/powerpoint/2010/main" val="2241128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D9AC5B-C048-B2F3-B9A4-5000A5BC71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CFCC51-B7AB-474D-2584-5009A761E9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5618D1-4FE6-B4A9-B087-4EF0BBBA89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0129FA-5B4A-FD4C-8FD7-D78A7B27D7D7}" type="datetimeFigureOut">
              <a:rPr lang="en-US" smtClean="0"/>
              <a:t>3/27/25</a:t>
            </a:fld>
            <a:endParaRPr lang="en-US"/>
          </a:p>
        </p:txBody>
      </p:sp>
      <p:sp>
        <p:nvSpPr>
          <p:cNvPr id="5" name="Footer Placeholder 4">
            <a:extLst>
              <a:ext uri="{FF2B5EF4-FFF2-40B4-BE49-F238E27FC236}">
                <a16:creationId xmlns:a16="http://schemas.microsoft.com/office/drawing/2014/main" id="{69467944-F45D-9214-DAF4-E8B03AC9FF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EEFE844-FC1B-ECDA-173E-C3955C1F1B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3AF6DE-7458-3E43-A533-FFBA38374CD3}" type="slidenum">
              <a:rPr lang="en-US" smtClean="0"/>
              <a:t>‹#›</a:t>
            </a:fld>
            <a:endParaRPr lang="en-US"/>
          </a:p>
        </p:txBody>
      </p:sp>
      <p:pic>
        <p:nvPicPr>
          <p:cNvPr id="8" name="Picture 7" descr="Silhouette of people holding a fishing rod&#10;&#10;Description automatically generated">
            <a:extLst>
              <a:ext uri="{FF2B5EF4-FFF2-40B4-BE49-F238E27FC236}">
                <a16:creationId xmlns:a16="http://schemas.microsoft.com/office/drawing/2014/main" id="{B60C98A9-68C2-E9EF-C206-E3C7B6E68C01}"/>
              </a:ext>
            </a:extLst>
          </p:cNvPr>
          <p:cNvPicPr>
            <a:picLocks noChangeAspect="1"/>
          </p:cNvPicPr>
          <p:nvPr userDrawn="1"/>
        </p:nvPicPr>
        <p:blipFill>
          <a:blip r:embed="rId13"/>
          <a:stretch>
            <a:fillRect/>
          </a:stretch>
        </p:blipFill>
        <p:spPr>
          <a:xfrm>
            <a:off x="116440" y="136525"/>
            <a:ext cx="1443519" cy="772653"/>
          </a:xfrm>
          <a:prstGeom prst="rect">
            <a:avLst/>
          </a:prstGeom>
        </p:spPr>
      </p:pic>
      <p:sp>
        <p:nvSpPr>
          <p:cNvPr id="7" name="TextBox 6">
            <a:extLst>
              <a:ext uri="{FF2B5EF4-FFF2-40B4-BE49-F238E27FC236}">
                <a16:creationId xmlns:a16="http://schemas.microsoft.com/office/drawing/2014/main" id="{2F17B015-081E-042C-4609-40ADC970143C}"/>
              </a:ext>
            </a:extLst>
          </p:cNvPr>
          <p:cNvSpPr txBox="1"/>
          <p:nvPr userDrawn="1"/>
        </p:nvSpPr>
        <p:spPr>
          <a:xfrm>
            <a:off x="0" y="891660"/>
            <a:ext cx="2098651" cy="369332"/>
          </a:xfrm>
          <a:prstGeom prst="rect">
            <a:avLst/>
          </a:prstGeom>
          <a:noFill/>
        </p:spPr>
        <p:txBody>
          <a:bodyPr wrap="none" rtlCol="0">
            <a:spAutoFit/>
          </a:bodyPr>
          <a:lstStyle/>
          <a:p>
            <a:r>
              <a:rPr lang="en-US" b="1" u="sng" dirty="0"/>
              <a:t>421 Shooting Sports</a:t>
            </a:r>
          </a:p>
        </p:txBody>
      </p:sp>
    </p:spTree>
    <p:extLst>
      <p:ext uri="{BB962C8B-B14F-4D97-AF65-F5344CB8AC3E}">
        <p14:creationId xmlns:p14="http://schemas.microsoft.com/office/powerpoint/2010/main" val="2128873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scouting.org/outdoor-program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1A757-E222-BBD4-742C-59D1C7D1238A}"/>
              </a:ext>
            </a:extLst>
          </p:cNvPr>
          <p:cNvSpPr>
            <a:spLocks noGrp="1"/>
          </p:cNvSpPr>
          <p:nvPr>
            <p:ph type="ctrTitle"/>
          </p:nvPr>
        </p:nvSpPr>
        <p:spPr/>
        <p:txBody>
          <a:bodyPr/>
          <a:lstStyle/>
          <a:p>
            <a:r>
              <a:rPr lang="en-US" dirty="0"/>
              <a:t>BSA BB GUN</a:t>
            </a:r>
            <a:br>
              <a:rPr lang="en-US" dirty="0"/>
            </a:br>
            <a:r>
              <a:rPr lang="en-US" dirty="0"/>
              <a:t>RANGE MASTER TRAINING</a:t>
            </a:r>
          </a:p>
        </p:txBody>
      </p:sp>
      <p:sp>
        <p:nvSpPr>
          <p:cNvPr id="3" name="Subtitle 2">
            <a:extLst>
              <a:ext uri="{FF2B5EF4-FFF2-40B4-BE49-F238E27FC236}">
                <a16:creationId xmlns:a16="http://schemas.microsoft.com/office/drawing/2014/main" id="{93561257-F10B-2FA5-8468-EC8B17C84A33}"/>
              </a:ext>
            </a:extLst>
          </p:cNvPr>
          <p:cNvSpPr>
            <a:spLocks noGrp="1"/>
          </p:cNvSpPr>
          <p:nvPr>
            <p:ph type="subTitle" idx="1"/>
          </p:nvPr>
        </p:nvSpPr>
        <p:spPr/>
        <p:txBody>
          <a:bodyPr/>
          <a:lstStyle/>
          <a:p>
            <a:r>
              <a:rPr lang="en-US" dirty="0"/>
              <a:t>From BSA National Shooting Sports Manual</a:t>
            </a:r>
          </a:p>
          <a:p>
            <a:r>
              <a:rPr lang="en-US" dirty="0"/>
              <a:t>(2024 Edition)</a:t>
            </a:r>
          </a:p>
        </p:txBody>
      </p:sp>
    </p:spTree>
    <p:extLst>
      <p:ext uri="{BB962C8B-B14F-4D97-AF65-F5344CB8AC3E}">
        <p14:creationId xmlns:p14="http://schemas.microsoft.com/office/powerpoint/2010/main" val="2971344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83CD5-E99A-F565-D093-98DEEB15AC48}"/>
              </a:ext>
            </a:extLst>
          </p:cNvPr>
          <p:cNvSpPr>
            <a:spLocks noGrp="1"/>
          </p:cNvSpPr>
          <p:nvPr>
            <p:ph type="title"/>
          </p:nvPr>
        </p:nvSpPr>
        <p:spPr>
          <a:xfrm>
            <a:off x="0" y="365125"/>
            <a:ext cx="12192000" cy="1325563"/>
          </a:xfrm>
        </p:spPr>
        <p:txBody>
          <a:bodyPr>
            <a:normAutofit fontScale="90000"/>
          </a:bodyPr>
          <a:lstStyle/>
          <a:p>
            <a:pPr algn="ctr"/>
            <a:r>
              <a:rPr lang="en-US" dirty="0"/>
              <a:t>Section I</a:t>
            </a:r>
            <a:br>
              <a:rPr lang="en-US" dirty="0"/>
            </a:br>
            <a:r>
              <a:rPr lang="en-US" sz="2800" dirty="0"/>
              <a:t>A Brief History of BB Guns</a:t>
            </a:r>
            <a:br>
              <a:rPr lang="en-US" sz="2800" dirty="0"/>
            </a:br>
            <a:r>
              <a:rPr lang="en-US" sz="2800" dirty="0"/>
              <a:t>Page 53 </a:t>
            </a:r>
          </a:p>
        </p:txBody>
      </p:sp>
      <p:pic>
        <p:nvPicPr>
          <p:cNvPr id="6" name="Content Placeholder 5" descr="A person holding an object&#10;&#10;Description automatically generated">
            <a:extLst>
              <a:ext uri="{FF2B5EF4-FFF2-40B4-BE49-F238E27FC236}">
                <a16:creationId xmlns:a16="http://schemas.microsoft.com/office/drawing/2014/main" id="{8794C655-2F24-5D5D-3AA8-AEEFFE0F7C7C}"/>
              </a:ext>
            </a:extLst>
          </p:cNvPr>
          <p:cNvPicPr>
            <a:picLocks noGrp="1" noChangeAspect="1"/>
          </p:cNvPicPr>
          <p:nvPr>
            <p:ph idx="1"/>
          </p:nvPr>
        </p:nvPicPr>
        <p:blipFill>
          <a:blip r:embed="rId2"/>
          <a:stretch>
            <a:fillRect/>
          </a:stretch>
        </p:blipFill>
        <p:spPr>
          <a:xfrm>
            <a:off x="2227721" y="1825625"/>
            <a:ext cx="7736557" cy="4351338"/>
          </a:xfrm>
        </p:spPr>
      </p:pic>
    </p:spTree>
    <p:extLst>
      <p:ext uri="{BB962C8B-B14F-4D97-AF65-F5344CB8AC3E}">
        <p14:creationId xmlns:p14="http://schemas.microsoft.com/office/powerpoint/2010/main" val="1229828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CFA11-4646-3F34-2F0F-53917E0DBCC7}"/>
              </a:ext>
            </a:extLst>
          </p:cNvPr>
          <p:cNvSpPr>
            <a:spLocks noGrp="1"/>
          </p:cNvSpPr>
          <p:nvPr>
            <p:ph type="title"/>
          </p:nvPr>
        </p:nvSpPr>
        <p:spPr>
          <a:xfrm>
            <a:off x="0" y="365125"/>
            <a:ext cx="12192000" cy="1325563"/>
          </a:xfrm>
        </p:spPr>
        <p:txBody>
          <a:bodyPr>
            <a:normAutofit/>
          </a:bodyPr>
          <a:lstStyle/>
          <a:p>
            <a:pPr algn="ctr"/>
            <a:r>
              <a:rPr lang="en-US" dirty="0"/>
              <a:t>Section I</a:t>
            </a:r>
            <a:br>
              <a:rPr lang="en-US" dirty="0"/>
            </a:br>
            <a:r>
              <a:rPr lang="en-US" sz="2800" dirty="0"/>
              <a:t>A Brief History of BB Guns</a:t>
            </a:r>
            <a:endParaRPr lang="en-US" dirty="0"/>
          </a:p>
        </p:txBody>
      </p:sp>
      <p:pic>
        <p:nvPicPr>
          <p:cNvPr id="11" name="Content Placeholder 10" descr="A black rectangular object with a white background&#10;&#10;Description automatically generated">
            <a:extLst>
              <a:ext uri="{FF2B5EF4-FFF2-40B4-BE49-F238E27FC236}">
                <a16:creationId xmlns:a16="http://schemas.microsoft.com/office/drawing/2014/main" id="{E179C65D-5369-F7E8-8AE1-16BC92B7BB01}"/>
              </a:ext>
            </a:extLst>
          </p:cNvPr>
          <p:cNvPicPr>
            <a:picLocks noGrp="1" noChangeAspect="1"/>
          </p:cNvPicPr>
          <p:nvPr>
            <p:ph idx="1"/>
          </p:nvPr>
        </p:nvPicPr>
        <p:blipFill>
          <a:blip r:embed="rId2"/>
          <a:stretch>
            <a:fillRect/>
          </a:stretch>
        </p:blipFill>
        <p:spPr>
          <a:xfrm>
            <a:off x="838200" y="3314859"/>
            <a:ext cx="10515600" cy="1372870"/>
          </a:xfrm>
        </p:spPr>
      </p:pic>
      <p:sp>
        <p:nvSpPr>
          <p:cNvPr id="12" name="TextBox 11">
            <a:extLst>
              <a:ext uri="{FF2B5EF4-FFF2-40B4-BE49-F238E27FC236}">
                <a16:creationId xmlns:a16="http://schemas.microsoft.com/office/drawing/2014/main" id="{32FE0CA4-8A7E-6D60-50F9-2ADCD4E6B9A9}"/>
              </a:ext>
            </a:extLst>
          </p:cNvPr>
          <p:cNvSpPr txBox="1"/>
          <p:nvPr/>
        </p:nvSpPr>
        <p:spPr>
          <a:xfrm>
            <a:off x="0" y="2272553"/>
            <a:ext cx="12192001" cy="523220"/>
          </a:xfrm>
          <a:prstGeom prst="rect">
            <a:avLst/>
          </a:prstGeom>
          <a:noFill/>
        </p:spPr>
        <p:txBody>
          <a:bodyPr wrap="square" rtlCol="0">
            <a:spAutoFit/>
          </a:bodyPr>
          <a:lstStyle/>
          <a:p>
            <a:pPr algn="ctr"/>
            <a:r>
              <a:rPr lang="en-US" sz="2800" dirty="0"/>
              <a:t>1580 Bellows Gun</a:t>
            </a:r>
          </a:p>
        </p:txBody>
      </p:sp>
    </p:spTree>
    <p:extLst>
      <p:ext uri="{BB962C8B-B14F-4D97-AF65-F5344CB8AC3E}">
        <p14:creationId xmlns:p14="http://schemas.microsoft.com/office/powerpoint/2010/main" val="1243160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CD6D4-CC13-18DC-BF90-8EE35F365253}"/>
              </a:ext>
            </a:extLst>
          </p:cNvPr>
          <p:cNvSpPr>
            <a:spLocks noGrp="1"/>
          </p:cNvSpPr>
          <p:nvPr>
            <p:ph type="title"/>
          </p:nvPr>
        </p:nvSpPr>
        <p:spPr>
          <a:xfrm>
            <a:off x="0" y="365125"/>
            <a:ext cx="12192000" cy="1325563"/>
          </a:xfrm>
        </p:spPr>
        <p:txBody>
          <a:bodyPr/>
          <a:lstStyle/>
          <a:p>
            <a:pPr algn="ctr"/>
            <a:r>
              <a:rPr lang="en-US" dirty="0"/>
              <a:t>Section I</a:t>
            </a:r>
            <a:br>
              <a:rPr lang="en-US" dirty="0"/>
            </a:br>
            <a:r>
              <a:rPr lang="en-US" sz="2800" dirty="0"/>
              <a:t>A Brief History of BB Guns</a:t>
            </a:r>
          </a:p>
        </p:txBody>
      </p:sp>
      <p:sp>
        <p:nvSpPr>
          <p:cNvPr id="3" name="Content Placeholder 2">
            <a:extLst>
              <a:ext uri="{FF2B5EF4-FFF2-40B4-BE49-F238E27FC236}">
                <a16:creationId xmlns:a16="http://schemas.microsoft.com/office/drawing/2014/main" id="{D6C12080-4AF9-7EC4-3A48-83AF1249383C}"/>
              </a:ext>
            </a:extLst>
          </p:cNvPr>
          <p:cNvSpPr>
            <a:spLocks noGrp="1"/>
          </p:cNvSpPr>
          <p:nvPr>
            <p:ph idx="1"/>
          </p:nvPr>
        </p:nvSpPr>
        <p:spPr/>
        <p:txBody>
          <a:bodyPr/>
          <a:lstStyle/>
          <a:p>
            <a:r>
              <a:rPr lang="en-US" dirty="0"/>
              <a:t>A few decades later, the first pneumatic (pump-up) air was created in France for King Henry IV</a:t>
            </a:r>
          </a:p>
          <a:p>
            <a:r>
              <a:rPr lang="en-US" dirty="0"/>
              <a:t>1800’s Lewis and Clark had an air gun with them</a:t>
            </a:r>
          </a:p>
          <a:p>
            <a:r>
              <a:rPr lang="en-US" dirty="0"/>
              <a:t>In 1885 Marham Air Rifle Company sold BB Guns</a:t>
            </a:r>
          </a:p>
          <a:p>
            <a:r>
              <a:rPr lang="en-US" dirty="0"/>
              <a:t>By 1895 Daisy mostly made steel air rifles full-time</a:t>
            </a:r>
          </a:p>
          <a:p>
            <a:r>
              <a:rPr lang="en-US" dirty="0"/>
              <a:t>In 1984, the Olympic games featured air guns for the first time</a:t>
            </a:r>
          </a:p>
        </p:txBody>
      </p:sp>
    </p:spTree>
    <p:extLst>
      <p:ext uri="{BB962C8B-B14F-4D97-AF65-F5344CB8AC3E}">
        <p14:creationId xmlns:p14="http://schemas.microsoft.com/office/powerpoint/2010/main" val="49699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71E18-E5B1-1D39-C968-FCC1ECABD718}"/>
              </a:ext>
            </a:extLst>
          </p:cNvPr>
          <p:cNvSpPr>
            <a:spLocks noGrp="1"/>
          </p:cNvSpPr>
          <p:nvPr>
            <p:ph type="title"/>
          </p:nvPr>
        </p:nvSpPr>
        <p:spPr>
          <a:xfrm>
            <a:off x="0" y="365125"/>
            <a:ext cx="12192000" cy="1325563"/>
          </a:xfrm>
        </p:spPr>
        <p:txBody>
          <a:bodyPr/>
          <a:lstStyle/>
          <a:p>
            <a:pPr algn="ctr"/>
            <a:r>
              <a:rPr lang="en-US" dirty="0"/>
              <a:t>Section I</a:t>
            </a:r>
            <a:br>
              <a:rPr lang="en-US" dirty="0"/>
            </a:br>
            <a:r>
              <a:rPr lang="en-US" sz="2800" dirty="0"/>
              <a:t>A Brief History of BB Guns</a:t>
            </a:r>
          </a:p>
        </p:txBody>
      </p:sp>
      <p:pic>
        <p:nvPicPr>
          <p:cNvPr id="5" name="Content Placeholder 4" descr="A diagram of an object&#10;&#10;Description automatically generated">
            <a:extLst>
              <a:ext uri="{FF2B5EF4-FFF2-40B4-BE49-F238E27FC236}">
                <a16:creationId xmlns:a16="http://schemas.microsoft.com/office/drawing/2014/main" id="{CCBBF525-0061-3712-B256-DC3CB7FE5F72}"/>
              </a:ext>
            </a:extLst>
          </p:cNvPr>
          <p:cNvPicPr>
            <a:picLocks noGrp="1" noChangeAspect="1"/>
          </p:cNvPicPr>
          <p:nvPr>
            <p:ph idx="1"/>
          </p:nvPr>
        </p:nvPicPr>
        <p:blipFill>
          <a:blip r:embed="rId2"/>
          <a:stretch>
            <a:fillRect/>
          </a:stretch>
        </p:blipFill>
        <p:spPr>
          <a:xfrm>
            <a:off x="2295336" y="1825625"/>
            <a:ext cx="7601328" cy="4351338"/>
          </a:xfrm>
        </p:spPr>
      </p:pic>
    </p:spTree>
    <p:extLst>
      <p:ext uri="{BB962C8B-B14F-4D97-AF65-F5344CB8AC3E}">
        <p14:creationId xmlns:p14="http://schemas.microsoft.com/office/powerpoint/2010/main" val="2292897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3F6D0-BCCC-5564-5A82-6D442CA275C5}"/>
              </a:ext>
            </a:extLst>
          </p:cNvPr>
          <p:cNvSpPr>
            <a:spLocks noGrp="1"/>
          </p:cNvSpPr>
          <p:nvPr>
            <p:ph type="title"/>
          </p:nvPr>
        </p:nvSpPr>
        <p:spPr>
          <a:xfrm>
            <a:off x="0" y="365125"/>
            <a:ext cx="12192000" cy="1325563"/>
          </a:xfrm>
        </p:spPr>
        <p:txBody>
          <a:bodyPr/>
          <a:lstStyle/>
          <a:p>
            <a:pPr algn="ctr"/>
            <a:r>
              <a:rPr lang="en-US" dirty="0"/>
              <a:t>Section I</a:t>
            </a:r>
            <a:br>
              <a:rPr lang="en-US" dirty="0"/>
            </a:br>
            <a:r>
              <a:rPr lang="en-US" sz="2800" dirty="0"/>
              <a:t>Safety</a:t>
            </a:r>
          </a:p>
        </p:txBody>
      </p:sp>
      <p:sp>
        <p:nvSpPr>
          <p:cNvPr id="3" name="Content Placeholder 2">
            <a:extLst>
              <a:ext uri="{FF2B5EF4-FFF2-40B4-BE49-F238E27FC236}">
                <a16:creationId xmlns:a16="http://schemas.microsoft.com/office/drawing/2014/main" id="{C0FED580-1B2E-B732-065C-A72EFC362BE8}"/>
              </a:ext>
            </a:extLst>
          </p:cNvPr>
          <p:cNvSpPr>
            <a:spLocks noGrp="1"/>
          </p:cNvSpPr>
          <p:nvPr>
            <p:ph idx="1"/>
          </p:nvPr>
        </p:nvSpPr>
        <p:spPr/>
        <p:txBody>
          <a:bodyPr/>
          <a:lstStyle/>
          <a:p>
            <a:r>
              <a:rPr lang="en-US" dirty="0"/>
              <a:t>Safety Guidelines (page 55)</a:t>
            </a:r>
          </a:p>
          <a:p>
            <a:pPr marL="914400" lvl="1" indent="-457200">
              <a:buFont typeface="+mj-lt"/>
              <a:buAutoNum type="arabicPeriod"/>
            </a:pPr>
            <a:r>
              <a:rPr lang="en-US" dirty="0"/>
              <a:t>Before using a gun</a:t>
            </a:r>
          </a:p>
          <a:p>
            <a:pPr marL="1371600" lvl="2" indent="-457200">
              <a:buFont typeface="+mj-lt"/>
              <a:buAutoNum type="alphaUcPeriod"/>
            </a:pPr>
            <a:r>
              <a:rPr lang="en-US" dirty="0"/>
              <a:t>Always get permission from your parents or guardian</a:t>
            </a:r>
          </a:p>
          <a:p>
            <a:pPr marL="1371600" lvl="2" indent="-457200">
              <a:buFont typeface="+mj-lt"/>
              <a:buAutoNum type="alphaUcPeriod"/>
            </a:pPr>
            <a:r>
              <a:rPr lang="en-US" dirty="0"/>
              <a:t>Always have an adult present when you use a gun</a:t>
            </a:r>
          </a:p>
          <a:p>
            <a:pPr marL="1371600" lvl="2" indent="-457200">
              <a:buFont typeface="+mj-lt"/>
              <a:buAutoNum type="alphaUcPeriod"/>
            </a:pPr>
            <a:r>
              <a:rPr lang="en-US" dirty="0"/>
              <a:t>Know how the gun works and how to use it</a:t>
            </a:r>
          </a:p>
          <a:p>
            <a:pPr marL="1371600" lvl="2" indent="-457200">
              <a:buFont typeface="+mj-lt"/>
              <a:buAutoNum type="alphaUcPeriod"/>
            </a:pPr>
            <a:r>
              <a:rPr lang="en-US" dirty="0"/>
              <a:t>Always be sure of your target and what is beyond the target</a:t>
            </a:r>
          </a:p>
          <a:p>
            <a:pPr marL="1371600" lvl="2" indent="-457200">
              <a:buFont typeface="+mj-lt"/>
              <a:buAutoNum type="alphaUcPeriod"/>
            </a:pPr>
            <a:r>
              <a:rPr lang="en-US" dirty="0"/>
              <a:t>Always wear eye protection</a:t>
            </a:r>
          </a:p>
          <a:p>
            <a:pPr marL="1371600" lvl="2" indent="-457200">
              <a:buFont typeface="+mj-lt"/>
              <a:buAutoNum type="alphaUcPeriod"/>
            </a:pPr>
            <a:r>
              <a:rPr lang="en-US" dirty="0"/>
              <a:t>Never reuse BBs</a:t>
            </a:r>
          </a:p>
        </p:txBody>
      </p:sp>
    </p:spTree>
    <p:extLst>
      <p:ext uri="{BB962C8B-B14F-4D97-AF65-F5344CB8AC3E}">
        <p14:creationId xmlns:p14="http://schemas.microsoft.com/office/powerpoint/2010/main" val="296752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7EC96-E725-2FB0-E1AC-E2FF2ED58941}"/>
              </a:ext>
            </a:extLst>
          </p:cNvPr>
          <p:cNvSpPr>
            <a:spLocks noGrp="1"/>
          </p:cNvSpPr>
          <p:nvPr>
            <p:ph type="title"/>
          </p:nvPr>
        </p:nvSpPr>
        <p:spPr>
          <a:xfrm>
            <a:off x="0" y="365125"/>
            <a:ext cx="12192000" cy="1325563"/>
          </a:xfrm>
        </p:spPr>
        <p:txBody>
          <a:bodyPr/>
          <a:lstStyle/>
          <a:p>
            <a:pPr algn="ctr"/>
            <a:r>
              <a:rPr lang="en-US" dirty="0"/>
              <a:t>Section I</a:t>
            </a:r>
            <a:br>
              <a:rPr lang="en-US" dirty="0"/>
            </a:br>
            <a:r>
              <a:rPr lang="en-US" sz="2800" dirty="0"/>
              <a:t>Safety</a:t>
            </a:r>
            <a:endParaRPr lang="en-US" dirty="0"/>
          </a:p>
        </p:txBody>
      </p:sp>
      <p:sp>
        <p:nvSpPr>
          <p:cNvPr id="3" name="Content Placeholder 2">
            <a:extLst>
              <a:ext uri="{FF2B5EF4-FFF2-40B4-BE49-F238E27FC236}">
                <a16:creationId xmlns:a16="http://schemas.microsoft.com/office/drawing/2014/main" id="{9EF028E5-D7AD-BEC6-E3CF-2A5024789A3A}"/>
              </a:ext>
            </a:extLst>
          </p:cNvPr>
          <p:cNvSpPr>
            <a:spLocks noGrp="1"/>
          </p:cNvSpPr>
          <p:nvPr>
            <p:ph idx="1"/>
          </p:nvPr>
        </p:nvSpPr>
        <p:spPr/>
        <p:txBody>
          <a:bodyPr>
            <a:normAutofit fontScale="92500" lnSpcReduction="20000"/>
          </a:bodyPr>
          <a:lstStyle/>
          <a:p>
            <a:r>
              <a:rPr lang="en-US" dirty="0"/>
              <a:t>These basic rules apply to handling a BB Gun under any circumstances</a:t>
            </a:r>
          </a:p>
          <a:p>
            <a:pPr marL="914400" lvl="1" indent="-457200">
              <a:buFont typeface="+mj-lt"/>
              <a:buAutoNum type="arabicPeriod"/>
            </a:pPr>
            <a:r>
              <a:rPr lang="en-US" b="1" u="sng" dirty="0"/>
              <a:t>Always</a:t>
            </a:r>
            <a:r>
              <a:rPr lang="en-US" dirty="0"/>
              <a:t> </a:t>
            </a:r>
            <a:r>
              <a:rPr lang="en-US" dirty="0">
                <a:solidFill>
                  <a:srgbClr val="FF0000"/>
                </a:solidFill>
              </a:rPr>
              <a:t>keep the gun pointed in a safe direction</a:t>
            </a:r>
          </a:p>
          <a:p>
            <a:pPr marL="914400" lvl="1" indent="-457200">
              <a:buFont typeface="+mj-lt"/>
              <a:buAutoNum type="arabicPeriod"/>
            </a:pPr>
            <a:r>
              <a:rPr lang="en-US" b="1" u="sng" dirty="0"/>
              <a:t>Always</a:t>
            </a:r>
            <a:r>
              <a:rPr lang="en-US" dirty="0"/>
              <a:t> </a:t>
            </a:r>
            <a:r>
              <a:rPr lang="en-US" dirty="0">
                <a:solidFill>
                  <a:srgbClr val="FF0000"/>
                </a:solidFill>
              </a:rPr>
              <a:t>keep your finger off the trigger until ready to shoot</a:t>
            </a:r>
          </a:p>
          <a:p>
            <a:pPr marL="914400" lvl="1" indent="-457200">
              <a:buFont typeface="+mj-lt"/>
              <a:buAutoNum type="arabicPeriod"/>
            </a:pPr>
            <a:r>
              <a:rPr lang="en-US" b="1" u="sng" dirty="0"/>
              <a:t>Always</a:t>
            </a:r>
            <a:r>
              <a:rPr lang="en-US" dirty="0"/>
              <a:t> </a:t>
            </a:r>
            <a:r>
              <a:rPr lang="en-US" dirty="0">
                <a:solidFill>
                  <a:srgbClr val="FF0000"/>
                </a:solidFill>
              </a:rPr>
              <a:t>keep the gun unloaded until ready to use</a:t>
            </a:r>
          </a:p>
          <a:p>
            <a:pPr marL="914400" lvl="1" indent="-457200">
              <a:buFont typeface="+mj-lt"/>
              <a:buAutoNum type="arabicPeriod"/>
            </a:pPr>
            <a:r>
              <a:rPr lang="en-US" dirty="0"/>
              <a:t>Know how to use the gun safely</a:t>
            </a:r>
          </a:p>
          <a:p>
            <a:pPr marL="914400" lvl="1" indent="-457200">
              <a:buFont typeface="+mj-lt"/>
              <a:buAutoNum type="arabicPeriod"/>
            </a:pPr>
            <a:r>
              <a:rPr lang="en-US" dirty="0"/>
              <a:t>Be sure the gun is safe to operate</a:t>
            </a:r>
          </a:p>
          <a:p>
            <a:pPr marL="914400" lvl="1" indent="-457200">
              <a:buFont typeface="+mj-lt"/>
              <a:buAutoNum type="arabicPeriod"/>
            </a:pPr>
            <a:r>
              <a:rPr lang="en-US" dirty="0"/>
              <a:t>Use only the correct ammunition for the gun</a:t>
            </a:r>
          </a:p>
          <a:p>
            <a:pPr marL="914400" lvl="1" indent="-457200">
              <a:buFont typeface="+mj-lt"/>
              <a:buAutoNum type="arabicPeriod"/>
            </a:pPr>
            <a:r>
              <a:rPr lang="en-US" dirty="0"/>
              <a:t>Wear eye protection</a:t>
            </a:r>
          </a:p>
          <a:p>
            <a:pPr marL="914400" lvl="1" indent="-457200">
              <a:buFont typeface="+mj-lt"/>
              <a:buAutoNum type="arabicPeriod"/>
            </a:pPr>
            <a:r>
              <a:rPr lang="en-US" dirty="0"/>
              <a:t>Never use alcohol or drugs before or when shooting</a:t>
            </a:r>
          </a:p>
          <a:p>
            <a:pPr marL="914400" lvl="1" indent="-457200">
              <a:buFont typeface="+mj-lt"/>
              <a:buAutoNum type="arabicPeriod"/>
            </a:pPr>
            <a:r>
              <a:rPr lang="en-US" dirty="0"/>
              <a:t>Most guns have a mechanism called a safety</a:t>
            </a:r>
          </a:p>
          <a:p>
            <a:pPr marL="914400" lvl="1" indent="-457200">
              <a:buFont typeface="+mj-lt"/>
              <a:buAutoNum type="arabicPeriod"/>
            </a:pPr>
            <a:r>
              <a:rPr lang="en-US" dirty="0"/>
              <a:t>Although not mandatory for BB gun shooting, ear protection may also be worn</a:t>
            </a:r>
          </a:p>
          <a:p>
            <a:pPr marL="914400" lvl="1" indent="-457200">
              <a:buFont typeface="+mj-lt"/>
              <a:buAutoNum type="arabicPeriod"/>
            </a:pPr>
            <a:r>
              <a:rPr lang="en-US" dirty="0"/>
              <a:t>Know your target and what’s beyond the target</a:t>
            </a:r>
          </a:p>
          <a:p>
            <a:pPr marL="914400" lvl="1" indent="-457200">
              <a:buFont typeface="+mj-lt"/>
              <a:buAutoNum type="arabicPeriod"/>
            </a:pPr>
            <a:r>
              <a:rPr lang="en-US" dirty="0"/>
              <a:t>Store guns so they are not accessible to any unauthorized person</a:t>
            </a:r>
          </a:p>
          <a:p>
            <a:pPr lvl="1"/>
            <a:endParaRPr lang="en-US" dirty="0"/>
          </a:p>
        </p:txBody>
      </p:sp>
    </p:spTree>
    <p:extLst>
      <p:ext uri="{BB962C8B-B14F-4D97-AF65-F5344CB8AC3E}">
        <p14:creationId xmlns:p14="http://schemas.microsoft.com/office/powerpoint/2010/main" val="376820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C4746E-7B79-D8CF-47D6-0FC040C77176}"/>
              </a:ext>
            </a:extLst>
          </p:cNvPr>
          <p:cNvSpPr>
            <a:spLocks noGrp="1"/>
          </p:cNvSpPr>
          <p:nvPr>
            <p:ph idx="1"/>
          </p:nvPr>
        </p:nvSpPr>
        <p:spPr/>
        <p:txBody>
          <a:bodyPr/>
          <a:lstStyle/>
          <a:p>
            <a:r>
              <a:rPr lang="en-US" dirty="0"/>
              <a:t>What Causes Gun Accidents (page 56)</a:t>
            </a:r>
          </a:p>
          <a:p>
            <a:pPr marL="914400" lvl="1" indent="-457200">
              <a:buFont typeface="+mj-lt"/>
              <a:buAutoNum type="arabicPeriod"/>
            </a:pPr>
            <a:r>
              <a:rPr lang="en-US" dirty="0"/>
              <a:t>Ignorance: A lack of knowledge</a:t>
            </a:r>
          </a:p>
          <a:p>
            <a:pPr marL="914400" lvl="1" indent="-457200">
              <a:buFont typeface="+mj-lt"/>
              <a:buAutoNum type="arabicPeriod"/>
            </a:pPr>
            <a:r>
              <a:rPr lang="en-US" dirty="0"/>
              <a:t>Carelessness: A failure to use knowledge</a:t>
            </a:r>
          </a:p>
          <a:p>
            <a:pPr marL="914400" lvl="1" indent="-457200">
              <a:buFont typeface="+mj-lt"/>
              <a:buAutoNum type="arabicPeriod"/>
            </a:pPr>
            <a:endParaRPr lang="en-US" dirty="0"/>
          </a:p>
          <a:p>
            <a:r>
              <a:rPr lang="en-US" dirty="0"/>
              <a:t>Safety Reminders</a:t>
            </a:r>
          </a:p>
          <a:p>
            <a:pPr marL="914400" lvl="1" indent="-457200">
              <a:buFont typeface="+mj-lt"/>
              <a:buAutoNum type="alphaUcPeriod"/>
            </a:pPr>
            <a:r>
              <a:rPr lang="en-US" dirty="0"/>
              <a:t>What Should a Cub Scout do if they find a gun in another place?</a:t>
            </a:r>
          </a:p>
          <a:p>
            <a:pPr marL="1371600" lvl="2" indent="-457200">
              <a:buFont typeface="+mj-lt"/>
              <a:buAutoNum type="arabicPeriod"/>
            </a:pPr>
            <a:r>
              <a:rPr lang="en-US" dirty="0"/>
              <a:t>STOP!</a:t>
            </a:r>
          </a:p>
          <a:p>
            <a:pPr marL="1371600" lvl="2" indent="-457200">
              <a:buFont typeface="+mj-lt"/>
              <a:buAutoNum type="arabicPeriod"/>
            </a:pPr>
            <a:r>
              <a:rPr lang="en-US" dirty="0"/>
              <a:t>DON’T TOUCH!</a:t>
            </a:r>
          </a:p>
          <a:p>
            <a:pPr marL="1371600" lvl="2" indent="-457200">
              <a:buFont typeface="+mj-lt"/>
              <a:buAutoNum type="arabicPeriod"/>
            </a:pPr>
            <a:r>
              <a:rPr lang="en-US" dirty="0"/>
              <a:t>LEAVE THE AREA!</a:t>
            </a:r>
          </a:p>
          <a:p>
            <a:pPr marL="1371600" lvl="2" indent="-457200">
              <a:buFont typeface="+mj-lt"/>
              <a:buAutoNum type="arabicPeriod"/>
            </a:pPr>
            <a:r>
              <a:rPr lang="en-US" dirty="0"/>
              <a:t>TELL AN GROWN UP!</a:t>
            </a:r>
          </a:p>
          <a:p>
            <a:pPr marL="1371600" lvl="2" indent="-457200">
              <a:buFont typeface="+mj-lt"/>
              <a:buAutoNum type="arabicPeriod"/>
            </a:pPr>
            <a:endParaRPr lang="en-US" dirty="0"/>
          </a:p>
        </p:txBody>
      </p:sp>
      <p:sp>
        <p:nvSpPr>
          <p:cNvPr id="4" name="Title 1">
            <a:extLst>
              <a:ext uri="{FF2B5EF4-FFF2-40B4-BE49-F238E27FC236}">
                <a16:creationId xmlns:a16="http://schemas.microsoft.com/office/drawing/2014/main" id="{D4217F02-6FE6-38D1-D65A-542123FBA64E}"/>
              </a:ext>
            </a:extLst>
          </p:cNvPr>
          <p:cNvSpPr>
            <a:spLocks noGrp="1"/>
          </p:cNvSpPr>
          <p:nvPr>
            <p:ph type="title"/>
          </p:nvPr>
        </p:nvSpPr>
        <p:spPr>
          <a:xfrm>
            <a:off x="0" y="365125"/>
            <a:ext cx="12192000" cy="1325563"/>
          </a:xfrm>
        </p:spPr>
        <p:txBody>
          <a:bodyPr/>
          <a:lstStyle/>
          <a:p>
            <a:pPr algn="ctr"/>
            <a:r>
              <a:rPr lang="en-US" dirty="0"/>
              <a:t>Section I</a:t>
            </a:r>
            <a:br>
              <a:rPr lang="en-US" dirty="0"/>
            </a:br>
            <a:r>
              <a:rPr lang="en-US" sz="2800" dirty="0"/>
              <a:t>Safety</a:t>
            </a:r>
            <a:endParaRPr lang="en-US" dirty="0"/>
          </a:p>
        </p:txBody>
      </p:sp>
    </p:spTree>
    <p:extLst>
      <p:ext uri="{BB962C8B-B14F-4D97-AF65-F5344CB8AC3E}">
        <p14:creationId xmlns:p14="http://schemas.microsoft.com/office/powerpoint/2010/main" val="1781358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BBDB35-61EF-DD65-2AD0-5BD44F325066}"/>
              </a:ext>
            </a:extLst>
          </p:cNvPr>
          <p:cNvSpPr>
            <a:spLocks noGrp="1"/>
          </p:cNvSpPr>
          <p:nvPr>
            <p:ph idx="1"/>
          </p:nvPr>
        </p:nvSpPr>
        <p:spPr/>
        <p:txBody>
          <a:bodyPr/>
          <a:lstStyle/>
          <a:p>
            <a:r>
              <a:rPr lang="en-US" dirty="0"/>
              <a:t>Sun Safety on the Shooting Range</a:t>
            </a:r>
          </a:p>
          <a:p>
            <a:pPr lvl="1"/>
            <a:r>
              <a:rPr lang="en-US" dirty="0"/>
              <a:t>The American Academy of Dermatology advises the following protection tips against damaging rays.</a:t>
            </a:r>
          </a:p>
          <a:p>
            <a:pPr marL="1371600" lvl="2" indent="-457200">
              <a:buFont typeface="+mj-lt"/>
              <a:buAutoNum type="arabicPeriod"/>
            </a:pPr>
            <a:r>
              <a:rPr lang="en-US" dirty="0"/>
              <a:t>Limit exposure to sun 10 am to 4 pm when the sun’s rays are at the strongest</a:t>
            </a:r>
          </a:p>
          <a:p>
            <a:pPr marL="1371600" lvl="2" indent="-457200">
              <a:buFont typeface="+mj-lt"/>
              <a:buAutoNum type="arabicPeriod"/>
            </a:pPr>
            <a:r>
              <a:rPr lang="en-US" dirty="0"/>
              <a:t>Generously apply sunscreen with sun protection factor (SPF) of at least 15 and reapply it every two hours when outdoors, even on cloudy days</a:t>
            </a:r>
          </a:p>
          <a:p>
            <a:pPr marL="1371600" lvl="2" indent="-457200">
              <a:buFont typeface="+mj-lt"/>
              <a:buAutoNum type="arabicPeriod"/>
            </a:pPr>
            <a:r>
              <a:rPr lang="en-US" dirty="0"/>
              <a:t>Wear protective, tightly woven clothing, such as a long-sleeved shirt and pants</a:t>
            </a:r>
          </a:p>
          <a:p>
            <a:pPr marL="1371600" lvl="2" indent="-457200">
              <a:buFont typeface="+mj-lt"/>
              <a:buAutoNum type="arabicPeriod"/>
            </a:pPr>
            <a:r>
              <a:rPr lang="en-US" dirty="0"/>
              <a:t>Wear a hat with a wide brim and sunglasses with UV protective lenses</a:t>
            </a:r>
          </a:p>
          <a:p>
            <a:pPr marL="1371600" lvl="2" indent="-457200">
              <a:buFont typeface="+mj-lt"/>
              <a:buAutoNum type="arabicPeriod"/>
            </a:pPr>
            <a:r>
              <a:rPr lang="en-US" dirty="0"/>
              <a:t>Stay in the shade whenever possible</a:t>
            </a:r>
          </a:p>
          <a:p>
            <a:pPr marL="1371600" lvl="2" indent="-457200">
              <a:buFont typeface="+mj-lt"/>
              <a:buAutoNum type="arabicPeriod"/>
            </a:pPr>
            <a:r>
              <a:rPr lang="en-US" dirty="0"/>
              <a:t>Avoid reflective surfaces, which can reflect up to 85% of the sun’s damaging rays</a:t>
            </a:r>
          </a:p>
          <a:p>
            <a:pPr lvl="2"/>
            <a:endParaRPr lang="en-US" dirty="0"/>
          </a:p>
        </p:txBody>
      </p:sp>
      <p:sp>
        <p:nvSpPr>
          <p:cNvPr id="4" name="Title 1">
            <a:extLst>
              <a:ext uri="{FF2B5EF4-FFF2-40B4-BE49-F238E27FC236}">
                <a16:creationId xmlns:a16="http://schemas.microsoft.com/office/drawing/2014/main" id="{785005C6-645E-1924-8A37-5854AE09A757}"/>
              </a:ext>
            </a:extLst>
          </p:cNvPr>
          <p:cNvSpPr>
            <a:spLocks noGrp="1"/>
          </p:cNvSpPr>
          <p:nvPr>
            <p:ph type="title"/>
          </p:nvPr>
        </p:nvSpPr>
        <p:spPr>
          <a:xfrm>
            <a:off x="0" y="365125"/>
            <a:ext cx="12192000" cy="1325563"/>
          </a:xfrm>
        </p:spPr>
        <p:txBody>
          <a:bodyPr/>
          <a:lstStyle/>
          <a:p>
            <a:pPr algn="ctr"/>
            <a:r>
              <a:rPr lang="en-US" dirty="0"/>
              <a:t>Section I</a:t>
            </a:r>
            <a:br>
              <a:rPr lang="en-US" dirty="0"/>
            </a:br>
            <a:r>
              <a:rPr lang="en-US" sz="2800" dirty="0"/>
              <a:t>Safety</a:t>
            </a:r>
            <a:endParaRPr lang="en-US" dirty="0"/>
          </a:p>
        </p:txBody>
      </p:sp>
    </p:spTree>
    <p:extLst>
      <p:ext uri="{BB962C8B-B14F-4D97-AF65-F5344CB8AC3E}">
        <p14:creationId xmlns:p14="http://schemas.microsoft.com/office/powerpoint/2010/main" val="4170573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71E18-E5B1-1D39-C968-FCC1ECABD718}"/>
              </a:ext>
            </a:extLst>
          </p:cNvPr>
          <p:cNvSpPr>
            <a:spLocks noGrp="1"/>
          </p:cNvSpPr>
          <p:nvPr>
            <p:ph type="title"/>
          </p:nvPr>
        </p:nvSpPr>
        <p:spPr>
          <a:xfrm>
            <a:off x="0" y="365125"/>
            <a:ext cx="12192000" cy="1325563"/>
          </a:xfrm>
        </p:spPr>
        <p:txBody>
          <a:bodyPr/>
          <a:lstStyle/>
          <a:p>
            <a:pPr algn="ctr"/>
            <a:r>
              <a:rPr lang="en-US" dirty="0"/>
              <a:t>Section I</a:t>
            </a:r>
            <a:br>
              <a:rPr lang="en-US" dirty="0"/>
            </a:br>
            <a:r>
              <a:rPr lang="en-US" sz="2800" dirty="0"/>
              <a:t>Equipment</a:t>
            </a:r>
          </a:p>
        </p:txBody>
      </p:sp>
      <p:pic>
        <p:nvPicPr>
          <p:cNvPr id="5" name="Content Placeholder 4" descr="A diagram of an object&#10;&#10;Description automatically generated">
            <a:extLst>
              <a:ext uri="{FF2B5EF4-FFF2-40B4-BE49-F238E27FC236}">
                <a16:creationId xmlns:a16="http://schemas.microsoft.com/office/drawing/2014/main" id="{CCBBF525-0061-3712-B256-DC3CB7FE5F72}"/>
              </a:ext>
            </a:extLst>
          </p:cNvPr>
          <p:cNvPicPr>
            <a:picLocks noGrp="1" noChangeAspect="1"/>
          </p:cNvPicPr>
          <p:nvPr>
            <p:ph idx="1"/>
          </p:nvPr>
        </p:nvPicPr>
        <p:blipFill>
          <a:blip r:embed="rId3"/>
          <a:stretch>
            <a:fillRect/>
          </a:stretch>
        </p:blipFill>
        <p:spPr>
          <a:xfrm>
            <a:off x="2295336" y="1825625"/>
            <a:ext cx="7601328" cy="4351338"/>
          </a:xfrm>
        </p:spPr>
      </p:pic>
      <p:sp>
        <p:nvSpPr>
          <p:cNvPr id="3" name="TextBox 2">
            <a:extLst>
              <a:ext uri="{FF2B5EF4-FFF2-40B4-BE49-F238E27FC236}">
                <a16:creationId xmlns:a16="http://schemas.microsoft.com/office/drawing/2014/main" id="{96EE711D-D5C5-A511-7477-6E6FA33BA681}"/>
              </a:ext>
            </a:extLst>
          </p:cNvPr>
          <p:cNvSpPr txBox="1"/>
          <p:nvPr/>
        </p:nvSpPr>
        <p:spPr>
          <a:xfrm>
            <a:off x="0" y="1690688"/>
            <a:ext cx="12192000" cy="523220"/>
          </a:xfrm>
          <a:prstGeom prst="rect">
            <a:avLst/>
          </a:prstGeom>
          <a:noFill/>
        </p:spPr>
        <p:txBody>
          <a:bodyPr wrap="square" rtlCol="0">
            <a:spAutoFit/>
          </a:bodyPr>
          <a:lstStyle/>
          <a:p>
            <a:pPr algn="ctr"/>
            <a:r>
              <a:rPr lang="en-US" sz="2800" dirty="0"/>
              <a:t>Parts of a BB Gun</a:t>
            </a:r>
          </a:p>
        </p:txBody>
      </p:sp>
    </p:spTree>
    <p:extLst>
      <p:ext uri="{BB962C8B-B14F-4D97-AF65-F5344CB8AC3E}">
        <p14:creationId xmlns:p14="http://schemas.microsoft.com/office/powerpoint/2010/main" val="303531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7217D-B6EF-E47F-4221-547E5C45DEA1}"/>
              </a:ext>
            </a:extLst>
          </p:cNvPr>
          <p:cNvSpPr>
            <a:spLocks noGrp="1"/>
          </p:cNvSpPr>
          <p:nvPr>
            <p:ph type="title"/>
          </p:nvPr>
        </p:nvSpPr>
        <p:spPr>
          <a:xfrm>
            <a:off x="0" y="365125"/>
            <a:ext cx="12192000" cy="1325563"/>
          </a:xfrm>
        </p:spPr>
        <p:txBody>
          <a:bodyPr/>
          <a:lstStyle/>
          <a:p>
            <a:pPr algn="ctr"/>
            <a:r>
              <a:rPr lang="en-US" dirty="0"/>
              <a:t>Section I</a:t>
            </a:r>
            <a:br>
              <a:rPr lang="en-US" dirty="0"/>
            </a:br>
            <a:r>
              <a:rPr lang="en-US" sz="2800" dirty="0"/>
              <a:t>Equipment</a:t>
            </a:r>
          </a:p>
        </p:txBody>
      </p:sp>
      <p:pic>
        <p:nvPicPr>
          <p:cNvPr id="5" name="Content Placeholder 4" descr="A black circle with numbers&#10;&#10;Description automatically generated">
            <a:extLst>
              <a:ext uri="{FF2B5EF4-FFF2-40B4-BE49-F238E27FC236}">
                <a16:creationId xmlns:a16="http://schemas.microsoft.com/office/drawing/2014/main" id="{AF7401E8-B73A-F378-885C-7980FF544F1D}"/>
              </a:ext>
            </a:extLst>
          </p:cNvPr>
          <p:cNvPicPr>
            <a:picLocks noGrp="1" noChangeAspect="1"/>
          </p:cNvPicPr>
          <p:nvPr>
            <p:ph idx="1"/>
          </p:nvPr>
        </p:nvPicPr>
        <p:blipFill>
          <a:blip r:embed="rId2"/>
          <a:stretch>
            <a:fillRect/>
          </a:stretch>
        </p:blipFill>
        <p:spPr>
          <a:xfrm>
            <a:off x="4234686" y="1825625"/>
            <a:ext cx="3722627" cy="4351338"/>
          </a:xfrm>
        </p:spPr>
      </p:pic>
      <p:sp>
        <p:nvSpPr>
          <p:cNvPr id="6" name="TextBox 5">
            <a:extLst>
              <a:ext uri="{FF2B5EF4-FFF2-40B4-BE49-F238E27FC236}">
                <a16:creationId xmlns:a16="http://schemas.microsoft.com/office/drawing/2014/main" id="{D58AA11B-212F-8841-0E66-FF5F74A1058C}"/>
              </a:ext>
            </a:extLst>
          </p:cNvPr>
          <p:cNvSpPr txBox="1"/>
          <p:nvPr/>
        </p:nvSpPr>
        <p:spPr>
          <a:xfrm>
            <a:off x="473143" y="1905641"/>
            <a:ext cx="3761543" cy="523220"/>
          </a:xfrm>
          <a:prstGeom prst="rect">
            <a:avLst/>
          </a:prstGeom>
          <a:noFill/>
        </p:spPr>
        <p:txBody>
          <a:bodyPr wrap="none" rtlCol="0">
            <a:spAutoFit/>
          </a:bodyPr>
          <a:lstStyle/>
          <a:p>
            <a:r>
              <a:rPr lang="en-US" sz="2800" dirty="0"/>
              <a:t>Targets and Ammunition</a:t>
            </a:r>
          </a:p>
        </p:txBody>
      </p:sp>
    </p:spTree>
    <p:extLst>
      <p:ext uri="{BB962C8B-B14F-4D97-AF65-F5344CB8AC3E}">
        <p14:creationId xmlns:p14="http://schemas.microsoft.com/office/powerpoint/2010/main" val="1828522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D8338-FC0F-3D85-8396-D11305F4CDE4}"/>
              </a:ext>
            </a:extLst>
          </p:cNvPr>
          <p:cNvSpPr>
            <a:spLocks noGrp="1"/>
          </p:cNvSpPr>
          <p:nvPr>
            <p:ph type="title"/>
          </p:nvPr>
        </p:nvSpPr>
        <p:spPr>
          <a:xfrm>
            <a:off x="0" y="18255"/>
            <a:ext cx="12192000" cy="1325563"/>
          </a:xfrm>
        </p:spPr>
        <p:txBody>
          <a:bodyPr/>
          <a:lstStyle/>
          <a:p>
            <a:pPr algn="ctr"/>
            <a:r>
              <a:rPr lang="en-US" sz="5400" dirty="0"/>
              <a:t>Introductions</a:t>
            </a:r>
          </a:p>
        </p:txBody>
      </p:sp>
      <p:sp>
        <p:nvSpPr>
          <p:cNvPr id="3" name="Content Placeholder 2">
            <a:extLst>
              <a:ext uri="{FF2B5EF4-FFF2-40B4-BE49-F238E27FC236}">
                <a16:creationId xmlns:a16="http://schemas.microsoft.com/office/drawing/2014/main" id="{C019B830-313F-096D-FFB0-782BF86A3236}"/>
              </a:ext>
            </a:extLst>
          </p:cNvPr>
          <p:cNvSpPr>
            <a:spLocks noGrp="1"/>
          </p:cNvSpPr>
          <p:nvPr>
            <p:ph idx="1"/>
          </p:nvPr>
        </p:nvSpPr>
        <p:spPr/>
        <p:txBody>
          <a:bodyPr>
            <a:normAutofit/>
          </a:bodyPr>
          <a:lstStyle/>
          <a:p>
            <a:r>
              <a:rPr lang="en-US" sz="4000" dirty="0"/>
              <a:t>Welcome</a:t>
            </a:r>
          </a:p>
          <a:p>
            <a:r>
              <a:rPr lang="en-US" sz="4000" dirty="0"/>
              <a:t>Instructors</a:t>
            </a:r>
          </a:p>
          <a:p>
            <a:r>
              <a:rPr lang="en-US" sz="4000" dirty="0"/>
              <a:t>Facilities</a:t>
            </a:r>
          </a:p>
          <a:p>
            <a:r>
              <a:rPr lang="en-US" sz="4000" dirty="0"/>
              <a:t>Course</a:t>
            </a:r>
          </a:p>
        </p:txBody>
      </p:sp>
    </p:spTree>
    <p:extLst>
      <p:ext uri="{BB962C8B-B14F-4D97-AF65-F5344CB8AC3E}">
        <p14:creationId xmlns:p14="http://schemas.microsoft.com/office/powerpoint/2010/main" val="1237182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black and white target&#10;&#10;Description automatically generated">
            <a:extLst>
              <a:ext uri="{FF2B5EF4-FFF2-40B4-BE49-F238E27FC236}">
                <a16:creationId xmlns:a16="http://schemas.microsoft.com/office/drawing/2014/main" id="{41FE6E17-1B1D-FA56-B7FE-FA0C18C98FCB}"/>
              </a:ext>
            </a:extLst>
          </p:cNvPr>
          <p:cNvPicPr>
            <a:picLocks noGrp="1" noChangeAspect="1"/>
          </p:cNvPicPr>
          <p:nvPr>
            <p:ph idx="1"/>
          </p:nvPr>
        </p:nvPicPr>
        <p:blipFill>
          <a:blip r:embed="rId2"/>
          <a:stretch>
            <a:fillRect/>
          </a:stretch>
        </p:blipFill>
        <p:spPr>
          <a:xfrm>
            <a:off x="4261197" y="1825625"/>
            <a:ext cx="3669606" cy="4351338"/>
          </a:xfrm>
        </p:spPr>
      </p:pic>
      <p:sp>
        <p:nvSpPr>
          <p:cNvPr id="5" name="Title 1">
            <a:extLst>
              <a:ext uri="{FF2B5EF4-FFF2-40B4-BE49-F238E27FC236}">
                <a16:creationId xmlns:a16="http://schemas.microsoft.com/office/drawing/2014/main" id="{6639357E-6E09-BDFF-2CE4-3E5A6BD9BF73}"/>
              </a:ext>
            </a:extLst>
          </p:cNvPr>
          <p:cNvSpPr>
            <a:spLocks noGrp="1"/>
          </p:cNvSpPr>
          <p:nvPr>
            <p:ph type="title"/>
          </p:nvPr>
        </p:nvSpPr>
        <p:spPr>
          <a:xfrm>
            <a:off x="0" y="365125"/>
            <a:ext cx="12192000" cy="1325563"/>
          </a:xfrm>
        </p:spPr>
        <p:txBody>
          <a:bodyPr/>
          <a:lstStyle/>
          <a:p>
            <a:pPr algn="ctr"/>
            <a:r>
              <a:rPr lang="en-US" dirty="0"/>
              <a:t>Section I</a:t>
            </a:r>
            <a:br>
              <a:rPr lang="en-US" dirty="0"/>
            </a:br>
            <a:r>
              <a:rPr lang="en-US" sz="2800" dirty="0"/>
              <a:t>Equipment</a:t>
            </a:r>
          </a:p>
        </p:txBody>
      </p:sp>
      <p:sp>
        <p:nvSpPr>
          <p:cNvPr id="8" name="TextBox 7">
            <a:extLst>
              <a:ext uri="{FF2B5EF4-FFF2-40B4-BE49-F238E27FC236}">
                <a16:creationId xmlns:a16="http://schemas.microsoft.com/office/drawing/2014/main" id="{A7F0F7DE-D8E3-C8C4-C56F-2D880F9E1AC5}"/>
              </a:ext>
            </a:extLst>
          </p:cNvPr>
          <p:cNvSpPr txBox="1"/>
          <p:nvPr/>
        </p:nvSpPr>
        <p:spPr>
          <a:xfrm>
            <a:off x="473143" y="1905641"/>
            <a:ext cx="3761543" cy="523220"/>
          </a:xfrm>
          <a:prstGeom prst="rect">
            <a:avLst/>
          </a:prstGeom>
          <a:noFill/>
        </p:spPr>
        <p:txBody>
          <a:bodyPr wrap="none" rtlCol="0">
            <a:spAutoFit/>
          </a:bodyPr>
          <a:lstStyle/>
          <a:p>
            <a:r>
              <a:rPr lang="en-US" sz="2800" dirty="0"/>
              <a:t>Targets and Ammunition</a:t>
            </a:r>
          </a:p>
        </p:txBody>
      </p:sp>
    </p:spTree>
    <p:extLst>
      <p:ext uri="{BB962C8B-B14F-4D97-AF65-F5344CB8AC3E}">
        <p14:creationId xmlns:p14="http://schemas.microsoft.com/office/powerpoint/2010/main" val="1699487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target with numbers and circles&#10;&#10;Description automatically generated">
            <a:extLst>
              <a:ext uri="{FF2B5EF4-FFF2-40B4-BE49-F238E27FC236}">
                <a16:creationId xmlns:a16="http://schemas.microsoft.com/office/drawing/2014/main" id="{02A0994C-5994-A7A2-6460-67F491D98263}"/>
              </a:ext>
            </a:extLst>
          </p:cNvPr>
          <p:cNvPicPr>
            <a:picLocks noGrp="1" noChangeAspect="1"/>
          </p:cNvPicPr>
          <p:nvPr>
            <p:ph idx="1"/>
          </p:nvPr>
        </p:nvPicPr>
        <p:blipFill>
          <a:blip r:embed="rId2"/>
          <a:stretch>
            <a:fillRect/>
          </a:stretch>
        </p:blipFill>
        <p:spPr>
          <a:xfrm>
            <a:off x="4263943" y="1825625"/>
            <a:ext cx="3664113" cy="4351338"/>
          </a:xfrm>
        </p:spPr>
      </p:pic>
      <p:sp>
        <p:nvSpPr>
          <p:cNvPr id="6" name="Title 1">
            <a:extLst>
              <a:ext uri="{FF2B5EF4-FFF2-40B4-BE49-F238E27FC236}">
                <a16:creationId xmlns:a16="http://schemas.microsoft.com/office/drawing/2014/main" id="{B18EE3F5-9E3F-0BB1-65F7-FB9571EF3ED6}"/>
              </a:ext>
            </a:extLst>
          </p:cNvPr>
          <p:cNvSpPr>
            <a:spLocks noGrp="1"/>
          </p:cNvSpPr>
          <p:nvPr>
            <p:ph type="title"/>
          </p:nvPr>
        </p:nvSpPr>
        <p:spPr/>
        <p:txBody>
          <a:bodyPr/>
          <a:lstStyle/>
          <a:p>
            <a:pPr algn="ctr"/>
            <a:r>
              <a:rPr lang="en-US" dirty="0"/>
              <a:t>Section I</a:t>
            </a:r>
            <a:br>
              <a:rPr lang="en-US" dirty="0"/>
            </a:br>
            <a:r>
              <a:rPr lang="en-US" sz="2800" dirty="0"/>
              <a:t>Equipment</a:t>
            </a:r>
          </a:p>
        </p:txBody>
      </p:sp>
      <p:sp>
        <p:nvSpPr>
          <p:cNvPr id="9" name="TextBox 8">
            <a:extLst>
              <a:ext uri="{FF2B5EF4-FFF2-40B4-BE49-F238E27FC236}">
                <a16:creationId xmlns:a16="http://schemas.microsoft.com/office/drawing/2014/main" id="{B05F7811-EDA3-CA1F-B1B5-432D123213D2}"/>
              </a:ext>
            </a:extLst>
          </p:cNvPr>
          <p:cNvSpPr txBox="1"/>
          <p:nvPr/>
        </p:nvSpPr>
        <p:spPr>
          <a:xfrm>
            <a:off x="473143" y="1905641"/>
            <a:ext cx="3761543" cy="523220"/>
          </a:xfrm>
          <a:prstGeom prst="rect">
            <a:avLst/>
          </a:prstGeom>
          <a:noFill/>
        </p:spPr>
        <p:txBody>
          <a:bodyPr wrap="none" rtlCol="0">
            <a:spAutoFit/>
          </a:bodyPr>
          <a:lstStyle/>
          <a:p>
            <a:r>
              <a:rPr lang="en-US" sz="2800" dirty="0"/>
              <a:t>Targets and Ammunition</a:t>
            </a:r>
          </a:p>
        </p:txBody>
      </p:sp>
    </p:spTree>
    <p:extLst>
      <p:ext uri="{BB962C8B-B14F-4D97-AF65-F5344CB8AC3E}">
        <p14:creationId xmlns:p14="http://schemas.microsoft.com/office/powerpoint/2010/main" val="17993769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5D79178-3157-746C-ABC7-065ECE980A36}"/>
              </a:ext>
            </a:extLst>
          </p:cNvPr>
          <p:cNvSpPr>
            <a:spLocks noGrp="1"/>
          </p:cNvSpPr>
          <p:nvPr>
            <p:ph type="title"/>
          </p:nvPr>
        </p:nvSpPr>
        <p:spPr>
          <a:xfrm>
            <a:off x="0" y="365125"/>
            <a:ext cx="12192000" cy="1325563"/>
          </a:xfrm>
        </p:spPr>
        <p:txBody>
          <a:bodyPr/>
          <a:lstStyle/>
          <a:p>
            <a:pPr algn="ctr"/>
            <a:r>
              <a:rPr lang="en-US" dirty="0"/>
              <a:t>Section I</a:t>
            </a:r>
            <a:br>
              <a:rPr lang="en-US" dirty="0"/>
            </a:br>
            <a:r>
              <a:rPr lang="en-US" sz="2800" dirty="0"/>
              <a:t>Equipment</a:t>
            </a:r>
          </a:p>
        </p:txBody>
      </p:sp>
      <p:sp>
        <p:nvSpPr>
          <p:cNvPr id="8" name="Text Placeholder 7">
            <a:extLst>
              <a:ext uri="{FF2B5EF4-FFF2-40B4-BE49-F238E27FC236}">
                <a16:creationId xmlns:a16="http://schemas.microsoft.com/office/drawing/2014/main" id="{A043B3EA-8C8D-B6C6-52DA-B951A37DC1D6}"/>
              </a:ext>
            </a:extLst>
          </p:cNvPr>
          <p:cNvSpPr>
            <a:spLocks noGrp="1"/>
          </p:cNvSpPr>
          <p:nvPr>
            <p:ph type="body" idx="1"/>
          </p:nvPr>
        </p:nvSpPr>
        <p:spPr/>
        <p:txBody>
          <a:bodyPr anchor="ctr"/>
          <a:lstStyle/>
          <a:p>
            <a:pPr algn="ctr"/>
            <a:r>
              <a:rPr lang="en-US" dirty="0"/>
              <a:t>Targets &amp; Ammunition</a:t>
            </a:r>
          </a:p>
        </p:txBody>
      </p:sp>
      <p:pic>
        <p:nvPicPr>
          <p:cNvPr id="16" name="Content Placeholder 15" descr="A bottle of copper beads&#10;&#10;Description automatically generated">
            <a:extLst>
              <a:ext uri="{FF2B5EF4-FFF2-40B4-BE49-F238E27FC236}">
                <a16:creationId xmlns:a16="http://schemas.microsoft.com/office/drawing/2014/main" id="{677A220B-E33E-E705-BF6A-C6B91B99310D}"/>
              </a:ext>
            </a:extLst>
          </p:cNvPr>
          <p:cNvPicPr>
            <a:picLocks noGrp="1" noChangeAspect="1"/>
          </p:cNvPicPr>
          <p:nvPr>
            <p:ph sz="half" idx="2"/>
          </p:nvPr>
        </p:nvPicPr>
        <p:blipFill>
          <a:blip r:embed="rId2"/>
          <a:stretch>
            <a:fillRect/>
          </a:stretch>
        </p:blipFill>
        <p:spPr>
          <a:xfrm>
            <a:off x="2463550" y="2505075"/>
            <a:ext cx="1910262" cy="3684588"/>
          </a:xfrm>
        </p:spPr>
      </p:pic>
      <p:sp>
        <p:nvSpPr>
          <p:cNvPr id="13" name="Content Placeholder 12">
            <a:extLst>
              <a:ext uri="{FF2B5EF4-FFF2-40B4-BE49-F238E27FC236}">
                <a16:creationId xmlns:a16="http://schemas.microsoft.com/office/drawing/2014/main" id="{060FEDC7-F14C-83AB-D5E6-37331677B669}"/>
              </a:ext>
            </a:extLst>
          </p:cNvPr>
          <p:cNvSpPr>
            <a:spLocks noGrp="1"/>
          </p:cNvSpPr>
          <p:nvPr>
            <p:ph sz="quarter" idx="4"/>
          </p:nvPr>
        </p:nvSpPr>
        <p:spPr/>
        <p:txBody>
          <a:bodyPr/>
          <a:lstStyle/>
          <a:p>
            <a:r>
              <a:rPr lang="en-US" dirty="0"/>
              <a:t>Ensure you are buying the right ammunition for the BB Gun</a:t>
            </a:r>
          </a:p>
          <a:p>
            <a:r>
              <a:rPr lang="en-US" dirty="0"/>
              <a:t>It should be .177 Caliber Spheres or .177 Caliber Pellets</a:t>
            </a:r>
          </a:p>
        </p:txBody>
      </p:sp>
    </p:spTree>
    <p:extLst>
      <p:ext uri="{BB962C8B-B14F-4D97-AF65-F5344CB8AC3E}">
        <p14:creationId xmlns:p14="http://schemas.microsoft.com/office/powerpoint/2010/main" val="18323840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18F876E-A7B0-6B1B-404A-BC36A21C89BA}"/>
              </a:ext>
            </a:extLst>
          </p:cNvPr>
          <p:cNvSpPr>
            <a:spLocks noGrp="1"/>
          </p:cNvSpPr>
          <p:nvPr>
            <p:ph type="title"/>
          </p:nvPr>
        </p:nvSpPr>
        <p:spPr/>
        <p:txBody>
          <a:bodyPr/>
          <a:lstStyle/>
          <a:p>
            <a:pPr algn="ctr"/>
            <a:r>
              <a:rPr lang="en-US" dirty="0"/>
              <a:t>Section I</a:t>
            </a:r>
            <a:br>
              <a:rPr lang="en-US" dirty="0"/>
            </a:br>
            <a:r>
              <a:rPr lang="en-US" sz="2800" dirty="0"/>
              <a:t>Equipment</a:t>
            </a:r>
          </a:p>
        </p:txBody>
      </p:sp>
      <p:sp>
        <p:nvSpPr>
          <p:cNvPr id="5" name="Text Placeholder 4">
            <a:extLst>
              <a:ext uri="{FF2B5EF4-FFF2-40B4-BE49-F238E27FC236}">
                <a16:creationId xmlns:a16="http://schemas.microsoft.com/office/drawing/2014/main" id="{2710EE0A-67FF-DA34-ED84-03B888377334}"/>
              </a:ext>
            </a:extLst>
          </p:cNvPr>
          <p:cNvSpPr>
            <a:spLocks noGrp="1"/>
          </p:cNvSpPr>
          <p:nvPr>
            <p:ph type="body" idx="1"/>
          </p:nvPr>
        </p:nvSpPr>
        <p:spPr/>
        <p:txBody>
          <a:bodyPr anchor="ctr">
            <a:normAutofit lnSpcReduction="10000"/>
          </a:bodyPr>
          <a:lstStyle/>
          <a:p>
            <a:pPr algn="ctr"/>
            <a:endParaRPr lang="en-US" dirty="0"/>
          </a:p>
          <a:p>
            <a:pPr algn="ctr"/>
            <a:r>
              <a:rPr lang="en-US" dirty="0"/>
              <a:t>Equipment &amp; Storage</a:t>
            </a:r>
          </a:p>
          <a:p>
            <a:pPr algn="ctr"/>
            <a:endParaRPr lang="en-US" dirty="0"/>
          </a:p>
        </p:txBody>
      </p:sp>
      <p:sp>
        <p:nvSpPr>
          <p:cNvPr id="3" name="Content Placeholder 2">
            <a:extLst>
              <a:ext uri="{FF2B5EF4-FFF2-40B4-BE49-F238E27FC236}">
                <a16:creationId xmlns:a16="http://schemas.microsoft.com/office/drawing/2014/main" id="{BCC5668F-8FE7-F603-4DCD-0476591A9653}"/>
              </a:ext>
            </a:extLst>
          </p:cNvPr>
          <p:cNvSpPr>
            <a:spLocks noGrp="1"/>
          </p:cNvSpPr>
          <p:nvPr>
            <p:ph sz="half" idx="2"/>
          </p:nvPr>
        </p:nvSpPr>
        <p:spPr/>
        <p:txBody>
          <a:bodyPr>
            <a:normAutofit fontScale="92500" lnSpcReduction="10000"/>
          </a:bodyPr>
          <a:lstStyle/>
          <a:p>
            <a:pPr marL="514350" indent="-514350">
              <a:buFont typeface="+mj-lt"/>
              <a:buAutoNum type="alphaUcPeriod"/>
            </a:pPr>
            <a:r>
              <a:rPr lang="en-US" dirty="0"/>
              <a:t>BB should be unloaded</a:t>
            </a:r>
          </a:p>
          <a:p>
            <a:pPr marL="514350" indent="-514350">
              <a:buFont typeface="+mj-lt"/>
              <a:buAutoNum type="alphaUcPeriod"/>
            </a:pPr>
            <a:r>
              <a:rPr lang="en-US" dirty="0"/>
              <a:t>The safety should be engaged (if there is one)</a:t>
            </a:r>
          </a:p>
          <a:p>
            <a:pPr marL="514350" indent="-514350">
              <a:buFont typeface="+mj-lt"/>
              <a:buAutoNum type="alphaUcPeriod"/>
            </a:pPr>
            <a:r>
              <a:rPr lang="en-US" dirty="0"/>
              <a:t>The BB gun should be protected from scratches and scraps from other guns</a:t>
            </a:r>
          </a:p>
          <a:p>
            <a:pPr marL="514350" indent="-514350">
              <a:buFont typeface="+mj-lt"/>
              <a:buAutoNum type="alphaUcPeriod"/>
            </a:pPr>
            <a:r>
              <a:rPr lang="en-US" dirty="0"/>
              <a:t>The BB gun should be locked or otherwise secured in a safe, dry location, and separate from ammunition</a:t>
            </a:r>
          </a:p>
        </p:txBody>
      </p:sp>
      <p:pic>
        <p:nvPicPr>
          <p:cNvPr id="6" name="Content Placeholder 5" descr="A wooden box with several guns in it&#10;&#10;Description automatically generated">
            <a:extLst>
              <a:ext uri="{FF2B5EF4-FFF2-40B4-BE49-F238E27FC236}">
                <a16:creationId xmlns:a16="http://schemas.microsoft.com/office/drawing/2014/main" id="{BC129D51-03EE-CE43-8CC1-034EB3DBE2A4}"/>
              </a:ext>
            </a:extLst>
          </p:cNvPr>
          <p:cNvPicPr>
            <a:picLocks noGrp="1" noChangeAspect="1"/>
          </p:cNvPicPr>
          <p:nvPr>
            <p:ph sz="quarter" idx="4"/>
          </p:nvPr>
        </p:nvPicPr>
        <p:blipFill>
          <a:blip r:embed="rId2"/>
          <a:stretch>
            <a:fillRect/>
          </a:stretch>
        </p:blipFill>
        <p:spPr>
          <a:xfrm rot="16200000">
            <a:off x="6431668" y="2066222"/>
            <a:ext cx="4498973" cy="3747911"/>
          </a:xfrm>
        </p:spPr>
      </p:pic>
    </p:spTree>
    <p:extLst>
      <p:ext uri="{BB962C8B-B14F-4D97-AF65-F5344CB8AC3E}">
        <p14:creationId xmlns:p14="http://schemas.microsoft.com/office/powerpoint/2010/main" val="15888876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F8DF8-E234-171B-11E3-A3A957029081}"/>
              </a:ext>
            </a:extLst>
          </p:cNvPr>
          <p:cNvSpPr>
            <a:spLocks noGrp="1"/>
          </p:cNvSpPr>
          <p:nvPr>
            <p:ph type="title"/>
          </p:nvPr>
        </p:nvSpPr>
        <p:spPr>
          <a:xfrm>
            <a:off x="0" y="365126"/>
            <a:ext cx="12192000" cy="973818"/>
          </a:xfrm>
        </p:spPr>
        <p:txBody>
          <a:bodyPr>
            <a:normAutofit fontScale="90000"/>
          </a:bodyPr>
          <a:lstStyle/>
          <a:p>
            <a:pPr algn="ctr"/>
            <a:r>
              <a:rPr lang="en-US" dirty="0"/>
              <a:t>Section II</a:t>
            </a:r>
            <a:br>
              <a:rPr lang="en-US" dirty="0"/>
            </a:br>
            <a:r>
              <a:rPr lang="en-US" sz="2800" dirty="0"/>
              <a:t>Range Layout</a:t>
            </a:r>
          </a:p>
        </p:txBody>
      </p:sp>
      <p:pic>
        <p:nvPicPr>
          <p:cNvPr id="18" name="Content Placeholder 17" descr="A diagram of a volleyball court&#10;&#10;Description automatically generated">
            <a:extLst>
              <a:ext uri="{FF2B5EF4-FFF2-40B4-BE49-F238E27FC236}">
                <a16:creationId xmlns:a16="http://schemas.microsoft.com/office/drawing/2014/main" id="{A009F3D5-7BCA-EAD1-EBE3-C49438D698CC}"/>
              </a:ext>
            </a:extLst>
          </p:cNvPr>
          <p:cNvPicPr>
            <a:picLocks noGrp="1" noChangeAspect="1"/>
          </p:cNvPicPr>
          <p:nvPr>
            <p:ph sz="half" idx="2"/>
          </p:nvPr>
        </p:nvPicPr>
        <p:blipFill>
          <a:blip r:embed="rId3"/>
          <a:stretch>
            <a:fillRect/>
          </a:stretch>
        </p:blipFill>
        <p:spPr>
          <a:xfrm>
            <a:off x="2905701" y="1711698"/>
            <a:ext cx="6380598" cy="4541183"/>
          </a:xfrm>
        </p:spPr>
      </p:pic>
    </p:spTree>
    <p:extLst>
      <p:ext uri="{BB962C8B-B14F-4D97-AF65-F5344CB8AC3E}">
        <p14:creationId xmlns:p14="http://schemas.microsoft.com/office/powerpoint/2010/main" val="1097292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2D832-3356-B05F-849C-CA365505CEEF}"/>
              </a:ext>
            </a:extLst>
          </p:cNvPr>
          <p:cNvSpPr>
            <a:spLocks noGrp="1"/>
          </p:cNvSpPr>
          <p:nvPr>
            <p:ph type="title"/>
          </p:nvPr>
        </p:nvSpPr>
        <p:spPr>
          <a:xfrm>
            <a:off x="0" y="365125"/>
            <a:ext cx="12192000" cy="1325563"/>
          </a:xfrm>
        </p:spPr>
        <p:txBody>
          <a:bodyPr/>
          <a:lstStyle/>
          <a:p>
            <a:pPr algn="ctr"/>
            <a:r>
              <a:rPr lang="en-US" dirty="0"/>
              <a:t>Section II</a:t>
            </a:r>
          </a:p>
        </p:txBody>
      </p:sp>
      <p:sp>
        <p:nvSpPr>
          <p:cNvPr id="3" name="Text Placeholder 2">
            <a:extLst>
              <a:ext uri="{FF2B5EF4-FFF2-40B4-BE49-F238E27FC236}">
                <a16:creationId xmlns:a16="http://schemas.microsoft.com/office/drawing/2014/main" id="{3441ECCA-E996-4543-3785-9FF79D65FD96}"/>
              </a:ext>
            </a:extLst>
          </p:cNvPr>
          <p:cNvSpPr>
            <a:spLocks noGrp="1"/>
          </p:cNvSpPr>
          <p:nvPr>
            <p:ph type="body" idx="1"/>
          </p:nvPr>
        </p:nvSpPr>
        <p:spPr>
          <a:xfrm>
            <a:off x="839788" y="1681163"/>
            <a:ext cx="10512424" cy="823912"/>
          </a:xfrm>
        </p:spPr>
        <p:txBody>
          <a:bodyPr anchor="ctr"/>
          <a:lstStyle/>
          <a:p>
            <a:pPr algn="ctr"/>
            <a:r>
              <a:rPr lang="en-US" dirty="0"/>
              <a:t>Range Operation Rules</a:t>
            </a:r>
          </a:p>
        </p:txBody>
      </p:sp>
      <p:sp>
        <p:nvSpPr>
          <p:cNvPr id="4" name="Content Placeholder 3">
            <a:extLst>
              <a:ext uri="{FF2B5EF4-FFF2-40B4-BE49-F238E27FC236}">
                <a16:creationId xmlns:a16="http://schemas.microsoft.com/office/drawing/2014/main" id="{18639063-A0AF-BCCE-1C9F-8556D084FAC5}"/>
              </a:ext>
            </a:extLst>
          </p:cNvPr>
          <p:cNvSpPr>
            <a:spLocks noGrp="1"/>
          </p:cNvSpPr>
          <p:nvPr>
            <p:ph sz="half" idx="2"/>
          </p:nvPr>
        </p:nvSpPr>
        <p:spPr>
          <a:xfrm>
            <a:off x="839787" y="2505075"/>
            <a:ext cx="10512423" cy="3684588"/>
          </a:xfrm>
        </p:spPr>
        <p:txBody>
          <a:bodyPr anchor="t">
            <a:normAutofit/>
          </a:bodyPr>
          <a:lstStyle/>
          <a:p>
            <a:r>
              <a:rPr lang="en-US" sz="3600" b="1" u="sng" dirty="0">
                <a:solidFill>
                  <a:srgbClr val="FF0000"/>
                </a:solidFill>
              </a:rPr>
              <a:t>Always</a:t>
            </a:r>
            <a:r>
              <a:rPr lang="en-US" sz="3600" dirty="0"/>
              <a:t> Keep your gun pointed in a safe direction</a:t>
            </a:r>
          </a:p>
          <a:p>
            <a:r>
              <a:rPr lang="en-US" sz="3600" b="1" u="sng" dirty="0">
                <a:solidFill>
                  <a:srgbClr val="FF0000"/>
                </a:solidFill>
              </a:rPr>
              <a:t>Always</a:t>
            </a:r>
            <a:r>
              <a:rPr lang="en-US" sz="3600" dirty="0"/>
              <a:t> keep your finger off the trigger until ready to shoot</a:t>
            </a:r>
          </a:p>
          <a:p>
            <a:r>
              <a:rPr lang="en-US" sz="3600" b="1" u="sng" dirty="0">
                <a:solidFill>
                  <a:srgbClr val="FF0000"/>
                </a:solidFill>
              </a:rPr>
              <a:t>Always</a:t>
            </a:r>
            <a:r>
              <a:rPr lang="en-US" sz="3600" dirty="0"/>
              <a:t> keep your gun unloaded until ready to use</a:t>
            </a:r>
          </a:p>
        </p:txBody>
      </p:sp>
    </p:spTree>
    <p:extLst>
      <p:ext uri="{BB962C8B-B14F-4D97-AF65-F5344CB8AC3E}">
        <p14:creationId xmlns:p14="http://schemas.microsoft.com/office/powerpoint/2010/main" val="20308948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3EFE674-CC94-7FCD-D9B7-0850210C363B}"/>
              </a:ext>
            </a:extLst>
          </p:cNvPr>
          <p:cNvSpPr>
            <a:spLocks noGrp="1"/>
          </p:cNvSpPr>
          <p:nvPr>
            <p:ph type="body" idx="1"/>
          </p:nvPr>
        </p:nvSpPr>
        <p:spPr>
          <a:xfrm>
            <a:off x="839788" y="1681163"/>
            <a:ext cx="10512424" cy="823912"/>
          </a:xfrm>
        </p:spPr>
        <p:txBody>
          <a:bodyPr anchor="ctr"/>
          <a:lstStyle/>
          <a:p>
            <a:pPr algn="ctr"/>
            <a:r>
              <a:rPr lang="en-US" dirty="0"/>
              <a:t>Range Operation Rules</a:t>
            </a:r>
          </a:p>
        </p:txBody>
      </p:sp>
      <p:sp>
        <p:nvSpPr>
          <p:cNvPr id="7" name="Title 1">
            <a:extLst>
              <a:ext uri="{FF2B5EF4-FFF2-40B4-BE49-F238E27FC236}">
                <a16:creationId xmlns:a16="http://schemas.microsoft.com/office/drawing/2014/main" id="{3028BEC7-0D23-046D-F70B-150C70B8BC5A}"/>
              </a:ext>
            </a:extLst>
          </p:cNvPr>
          <p:cNvSpPr>
            <a:spLocks noGrp="1"/>
          </p:cNvSpPr>
          <p:nvPr>
            <p:ph type="title"/>
          </p:nvPr>
        </p:nvSpPr>
        <p:spPr/>
        <p:txBody>
          <a:bodyPr/>
          <a:lstStyle/>
          <a:p>
            <a:pPr algn="ctr"/>
            <a:r>
              <a:rPr lang="en-US" dirty="0"/>
              <a:t>Section II</a:t>
            </a:r>
          </a:p>
        </p:txBody>
      </p:sp>
      <p:pic>
        <p:nvPicPr>
          <p:cNvPr id="24" name="Content Placeholder 23" descr="A white and black text on a white background&#10;&#10;Description automatically generated">
            <a:extLst>
              <a:ext uri="{FF2B5EF4-FFF2-40B4-BE49-F238E27FC236}">
                <a16:creationId xmlns:a16="http://schemas.microsoft.com/office/drawing/2014/main" id="{C5808C8E-4B2E-7183-493C-AD648D90FB6B}"/>
              </a:ext>
            </a:extLst>
          </p:cNvPr>
          <p:cNvPicPr>
            <a:picLocks noGrp="1" noChangeAspect="1"/>
          </p:cNvPicPr>
          <p:nvPr>
            <p:ph sz="half" idx="2"/>
          </p:nvPr>
        </p:nvPicPr>
        <p:blipFill>
          <a:blip r:embed="rId3"/>
          <a:stretch>
            <a:fillRect/>
          </a:stretch>
        </p:blipFill>
        <p:spPr>
          <a:xfrm>
            <a:off x="2461310" y="2505074"/>
            <a:ext cx="7269379" cy="4255943"/>
          </a:xfrm>
        </p:spPr>
      </p:pic>
    </p:spTree>
    <p:extLst>
      <p:ext uri="{BB962C8B-B14F-4D97-AF65-F5344CB8AC3E}">
        <p14:creationId xmlns:p14="http://schemas.microsoft.com/office/powerpoint/2010/main" val="22446110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F1BC1-03AA-1525-DF2F-EC4053C8E5A9}"/>
              </a:ext>
            </a:extLst>
          </p:cNvPr>
          <p:cNvSpPr>
            <a:spLocks noGrp="1"/>
          </p:cNvSpPr>
          <p:nvPr>
            <p:ph type="title"/>
          </p:nvPr>
        </p:nvSpPr>
        <p:spPr>
          <a:xfrm>
            <a:off x="0" y="365125"/>
            <a:ext cx="12192000" cy="1325563"/>
          </a:xfrm>
        </p:spPr>
        <p:txBody>
          <a:bodyPr/>
          <a:lstStyle/>
          <a:p>
            <a:pPr algn="ctr"/>
            <a:r>
              <a:rPr lang="en-US" dirty="0"/>
              <a:t>Section III</a:t>
            </a:r>
          </a:p>
        </p:txBody>
      </p:sp>
      <p:sp>
        <p:nvSpPr>
          <p:cNvPr id="3" name="Text Placeholder 2">
            <a:extLst>
              <a:ext uri="{FF2B5EF4-FFF2-40B4-BE49-F238E27FC236}">
                <a16:creationId xmlns:a16="http://schemas.microsoft.com/office/drawing/2014/main" id="{5747120C-6B1B-6C91-9FA2-1AB5B7142BA4}"/>
              </a:ext>
            </a:extLst>
          </p:cNvPr>
          <p:cNvSpPr>
            <a:spLocks noGrp="1"/>
          </p:cNvSpPr>
          <p:nvPr>
            <p:ph type="body" idx="1"/>
          </p:nvPr>
        </p:nvSpPr>
        <p:spPr>
          <a:xfrm>
            <a:off x="839788" y="1681163"/>
            <a:ext cx="10512424" cy="823912"/>
          </a:xfrm>
        </p:spPr>
        <p:txBody>
          <a:bodyPr anchor="ctr">
            <a:normAutofit/>
          </a:bodyPr>
          <a:lstStyle/>
          <a:p>
            <a:pPr algn="ctr"/>
            <a:r>
              <a:rPr lang="en-US" sz="2800" dirty="0"/>
              <a:t>Training Cub Scouts</a:t>
            </a:r>
          </a:p>
        </p:txBody>
      </p:sp>
      <p:sp>
        <p:nvSpPr>
          <p:cNvPr id="4" name="Content Placeholder 3">
            <a:extLst>
              <a:ext uri="{FF2B5EF4-FFF2-40B4-BE49-F238E27FC236}">
                <a16:creationId xmlns:a16="http://schemas.microsoft.com/office/drawing/2014/main" id="{0EB0D13F-D625-9044-D4CB-C9FF2F0D24D3}"/>
              </a:ext>
            </a:extLst>
          </p:cNvPr>
          <p:cNvSpPr>
            <a:spLocks noGrp="1"/>
          </p:cNvSpPr>
          <p:nvPr>
            <p:ph sz="half" idx="2"/>
          </p:nvPr>
        </p:nvSpPr>
        <p:spPr>
          <a:xfrm>
            <a:off x="839788" y="2505075"/>
            <a:ext cx="10512424" cy="3684588"/>
          </a:xfrm>
        </p:spPr>
        <p:txBody>
          <a:bodyPr/>
          <a:lstStyle/>
          <a:p>
            <a:r>
              <a:rPr lang="en-US" dirty="0"/>
              <a:t>The objective is to teach Cub Scouts how to use a BB gun safely, to teach basic BB gun shooting skills, and to </a:t>
            </a:r>
            <a:r>
              <a:rPr lang="en-US" b="1" u="sng" dirty="0">
                <a:solidFill>
                  <a:srgbClr val="FF0000"/>
                </a:solidFill>
              </a:rPr>
              <a:t>HAVE FUN</a:t>
            </a:r>
            <a:r>
              <a:rPr lang="en-US" dirty="0"/>
              <a:t>.</a:t>
            </a:r>
          </a:p>
          <a:p>
            <a:r>
              <a:rPr lang="en-US" dirty="0"/>
              <a:t>They should have the opportunity to fire a BB gun during the first orientation period.</a:t>
            </a:r>
          </a:p>
          <a:p>
            <a:r>
              <a:rPr lang="en-US" dirty="0"/>
              <a:t>This Activity is not intended necessarily to produce expert marksmen.</a:t>
            </a:r>
          </a:p>
        </p:txBody>
      </p:sp>
    </p:spTree>
    <p:extLst>
      <p:ext uri="{BB962C8B-B14F-4D97-AF65-F5344CB8AC3E}">
        <p14:creationId xmlns:p14="http://schemas.microsoft.com/office/powerpoint/2010/main" val="38363570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13682-1319-8179-C034-8A491AF82212}"/>
              </a:ext>
            </a:extLst>
          </p:cNvPr>
          <p:cNvSpPr>
            <a:spLocks noGrp="1"/>
          </p:cNvSpPr>
          <p:nvPr>
            <p:ph type="title"/>
          </p:nvPr>
        </p:nvSpPr>
        <p:spPr>
          <a:xfrm>
            <a:off x="0" y="365125"/>
            <a:ext cx="12192000" cy="1325563"/>
          </a:xfrm>
        </p:spPr>
        <p:txBody>
          <a:bodyPr/>
          <a:lstStyle/>
          <a:p>
            <a:pPr algn="ctr"/>
            <a:r>
              <a:rPr lang="en-US" dirty="0"/>
              <a:t>Section III</a:t>
            </a:r>
          </a:p>
        </p:txBody>
      </p:sp>
      <p:sp>
        <p:nvSpPr>
          <p:cNvPr id="3" name="Text Placeholder 2">
            <a:extLst>
              <a:ext uri="{FF2B5EF4-FFF2-40B4-BE49-F238E27FC236}">
                <a16:creationId xmlns:a16="http://schemas.microsoft.com/office/drawing/2014/main" id="{8622B0F0-B337-2665-A6B4-7CC3A3A9BFC7}"/>
              </a:ext>
            </a:extLst>
          </p:cNvPr>
          <p:cNvSpPr>
            <a:spLocks noGrp="1"/>
          </p:cNvSpPr>
          <p:nvPr>
            <p:ph type="body" idx="1"/>
          </p:nvPr>
        </p:nvSpPr>
        <p:spPr>
          <a:xfrm>
            <a:off x="839788" y="1681163"/>
            <a:ext cx="10512424" cy="823912"/>
          </a:xfrm>
        </p:spPr>
        <p:txBody>
          <a:bodyPr anchor="ctr">
            <a:normAutofit/>
          </a:bodyPr>
          <a:lstStyle/>
          <a:p>
            <a:pPr algn="ctr"/>
            <a:r>
              <a:rPr lang="en-US" sz="2800" dirty="0"/>
              <a:t>Teaching Tips</a:t>
            </a:r>
          </a:p>
        </p:txBody>
      </p:sp>
      <p:sp>
        <p:nvSpPr>
          <p:cNvPr id="4" name="Content Placeholder 3">
            <a:extLst>
              <a:ext uri="{FF2B5EF4-FFF2-40B4-BE49-F238E27FC236}">
                <a16:creationId xmlns:a16="http://schemas.microsoft.com/office/drawing/2014/main" id="{D44C7757-BAE0-F2C5-B903-484C48A9CECA}"/>
              </a:ext>
            </a:extLst>
          </p:cNvPr>
          <p:cNvSpPr>
            <a:spLocks noGrp="1"/>
          </p:cNvSpPr>
          <p:nvPr>
            <p:ph sz="half" idx="2"/>
          </p:nvPr>
        </p:nvSpPr>
        <p:spPr>
          <a:xfrm>
            <a:off x="839788" y="2505075"/>
            <a:ext cx="10512424" cy="3684588"/>
          </a:xfrm>
        </p:spPr>
        <p:txBody>
          <a:bodyPr>
            <a:normAutofit fontScale="92500"/>
          </a:bodyPr>
          <a:lstStyle/>
          <a:p>
            <a:pPr marL="514350" indent="-514350">
              <a:buFont typeface="+mj-lt"/>
              <a:buAutoNum type="arabicPeriod"/>
            </a:pPr>
            <a:r>
              <a:rPr lang="en-US" dirty="0"/>
              <a:t>Put the BB gun in the Cub scout’s hand as soon as possible so they can understand the BB gun while the basics are explained.</a:t>
            </a:r>
          </a:p>
          <a:p>
            <a:pPr marL="514350" indent="-514350">
              <a:buFont typeface="+mj-lt"/>
              <a:buAutoNum type="arabicPeriod"/>
            </a:pPr>
            <a:r>
              <a:rPr lang="en-US" dirty="0"/>
              <a:t>Group participants into pairs ( Scout and parent/guardian would be ideal).</a:t>
            </a:r>
          </a:p>
          <a:p>
            <a:pPr marL="514350" indent="-514350">
              <a:buFont typeface="+mj-lt"/>
              <a:buAutoNum type="arabicPeriod"/>
            </a:pPr>
            <a:r>
              <a:rPr lang="en-US" dirty="0"/>
              <a:t>The Instructor demonstrates the activity or action to be followed before the whole group. When demonstrating techniques, be sure to do them correctly. The instructor then circulates among the pairs giving a word of advice or assistance, recognizing good work, correcting errors, and determining how well the participants understood the method.</a:t>
            </a:r>
          </a:p>
        </p:txBody>
      </p:sp>
    </p:spTree>
    <p:extLst>
      <p:ext uri="{BB962C8B-B14F-4D97-AF65-F5344CB8AC3E}">
        <p14:creationId xmlns:p14="http://schemas.microsoft.com/office/powerpoint/2010/main" val="14128086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02345-1219-0F73-DD11-8E49C72994D1}"/>
              </a:ext>
            </a:extLst>
          </p:cNvPr>
          <p:cNvSpPr>
            <a:spLocks noGrp="1"/>
          </p:cNvSpPr>
          <p:nvPr>
            <p:ph type="title"/>
          </p:nvPr>
        </p:nvSpPr>
        <p:spPr>
          <a:xfrm>
            <a:off x="0" y="365125"/>
            <a:ext cx="12192000" cy="1325563"/>
          </a:xfrm>
        </p:spPr>
        <p:txBody>
          <a:bodyPr/>
          <a:lstStyle/>
          <a:p>
            <a:pPr algn="ctr"/>
            <a:r>
              <a:rPr lang="en-US" dirty="0"/>
              <a:t>Section III</a:t>
            </a:r>
          </a:p>
        </p:txBody>
      </p:sp>
      <p:sp>
        <p:nvSpPr>
          <p:cNvPr id="3" name="Text Placeholder 2">
            <a:extLst>
              <a:ext uri="{FF2B5EF4-FFF2-40B4-BE49-F238E27FC236}">
                <a16:creationId xmlns:a16="http://schemas.microsoft.com/office/drawing/2014/main" id="{6D872B94-35CB-4529-A086-00CB4F539D3F}"/>
              </a:ext>
            </a:extLst>
          </p:cNvPr>
          <p:cNvSpPr>
            <a:spLocks noGrp="1"/>
          </p:cNvSpPr>
          <p:nvPr>
            <p:ph type="body" idx="1"/>
          </p:nvPr>
        </p:nvSpPr>
        <p:spPr>
          <a:xfrm>
            <a:off x="839788" y="1681163"/>
            <a:ext cx="10512424" cy="823912"/>
          </a:xfrm>
        </p:spPr>
        <p:txBody>
          <a:bodyPr anchor="ctr">
            <a:normAutofit/>
          </a:bodyPr>
          <a:lstStyle/>
          <a:p>
            <a:pPr algn="ctr"/>
            <a:r>
              <a:rPr lang="en-US" sz="2800" dirty="0"/>
              <a:t>Teaching tips</a:t>
            </a:r>
          </a:p>
        </p:txBody>
      </p:sp>
      <p:sp>
        <p:nvSpPr>
          <p:cNvPr id="4" name="Content Placeholder 3">
            <a:extLst>
              <a:ext uri="{FF2B5EF4-FFF2-40B4-BE49-F238E27FC236}">
                <a16:creationId xmlns:a16="http://schemas.microsoft.com/office/drawing/2014/main" id="{7A862D2B-7675-FC11-D449-F065567F9BA8}"/>
              </a:ext>
            </a:extLst>
          </p:cNvPr>
          <p:cNvSpPr>
            <a:spLocks noGrp="1"/>
          </p:cNvSpPr>
          <p:nvPr>
            <p:ph sz="half" idx="2"/>
          </p:nvPr>
        </p:nvSpPr>
        <p:spPr>
          <a:xfrm>
            <a:off x="839788" y="2505075"/>
            <a:ext cx="10512424" cy="3684588"/>
          </a:xfrm>
        </p:spPr>
        <p:txBody>
          <a:bodyPr>
            <a:normAutofit lnSpcReduction="10000"/>
          </a:bodyPr>
          <a:lstStyle/>
          <a:p>
            <a:pPr marL="514350" indent="-514350">
              <a:buFont typeface="+mj-lt"/>
              <a:buAutoNum type="arabicPeriod" startAt="4"/>
            </a:pPr>
            <a:r>
              <a:rPr lang="en-US" dirty="0"/>
              <a:t>The Scout practices while the parent coaches. Let Scouts shoot the first BB. At a predetermined signal, reverse the roles. Progressively, participants are learning by observing, by doing and by coaching.</a:t>
            </a:r>
          </a:p>
          <a:p>
            <a:pPr marL="514350" indent="-514350">
              <a:buFont typeface="+mj-lt"/>
              <a:buAutoNum type="arabicPeriod" startAt="4"/>
            </a:pPr>
            <a:r>
              <a:rPr lang="en-US" dirty="0"/>
              <a:t>Use a positive approach. Use praise sincerely. Before making a correction, question the fault to find the cause. Show the youth what they are doing wrong.</a:t>
            </a:r>
          </a:p>
          <a:p>
            <a:pPr marL="514350" indent="-514350">
              <a:buFont typeface="+mj-lt"/>
              <a:buAutoNum type="arabicPeriod" startAt="4"/>
            </a:pPr>
            <a:r>
              <a:rPr lang="en-US" dirty="0"/>
              <a:t>Avoid long discussions on the parts of the equipment used. Teach just enough so participants will know how to safely use the equipment.</a:t>
            </a:r>
          </a:p>
        </p:txBody>
      </p:sp>
    </p:spTree>
    <p:extLst>
      <p:ext uri="{BB962C8B-B14F-4D97-AF65-F5344CB8AC3E}">
        <p14:creationId xmlns:p14="http://schemas.microsoft.com/office/powerpoint/2010/main" val="1738542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354E6-4020-C709-B191-D8F8FC3D5E66}"/>
              </a:ext>
            </a:extLst>
          </p:cNvPr>
          <p:cNvSpPr>
            <a:spLocks noGrp="1"/>
          </p:cNvSpPr>
          <p:nvPr>
            <p:ph type="title"/>
          </p:nvPr>
        </p:nvSpPr>
        <p:spPr>
          <a:xfrm>
            <a:off x="0" y="365125"/>
            <a:ext cx="12192000" cy="1325563"/>
          </a:xfrm>
        </p:spPr>
        <p:txBody>
          <a:bodyPr/>
          <a:lstStyle/>
          <a:p>
            <a:pPr algn="ctr"/>
            <a:r>
              <a:rPr lang="en-US" dirty="0"/>
              <a:t>Course Outline</a:t>
            </a:r>
          </a:p>
        </p:txBody>
      </p:sp>
      <p:sp>
        <p:nvSpPr>
          <p:cNvPr id="3" name="Content Placeholder 2">
            <a:extLst>
              <a:ext uri="{FF2B5EF4-FFF2-40B4-BE49-F238E27FC236}">
                <a16:creationId xmlns:a16="http://schemas.microsoft.com/office/drawing/2014/main" id="{6C03D0FE-574B-6561-80CF-CFDEA80A84B2}"/>
              </a:ext>
            </a:extLst>
          </p:cNvPr>
          <p:cNvSpPr>
            <a:spLocks noGrp="1"/>
          </p:cNvSpPr>
          <p:nvPr>
            <p:ph idx="1"/>
          </p:nvPr>
        </p:nvSpPr>
        <p:spPr/>
        <p:txBody>
          <a:bodyPr>
            <a:normAutofit/>
          </a:bodyPr>
          <a:lstStyle/>
          <a:p>
            <a:r>
              <a:rPr lang="en-US" dirty="0"/>
              <a:t>Section I (30 Minutes)</a:t>
            </a:r>
          </a:p>
          <a:p>
            <a:pPr marL="914400" lvl="1" indent="-457200">
              <a:buFont typeface="+mj-lt"/>
              <a:buAutoNum type="alphaUcPeriod"/>
            </a:pPr>
            <a:r>
              <a:rPr lang="en-US" dirty="0"/>
              <a:t>A Brief History of BB Guns</a:t>
            </a:r>
          </a:p>
          <a:p>
            <a:pPr marL="914400" lvl="1" indent="-457200">
              <a:buFont typeface="+mj-lt"/>
              <a:buAutoNum type="alphaUcPeriod"/>
            </a:pPr>
            <a:r>
              <a:rPr lang="en-US" dirty="0"/>
              <a:t>Safety</a:t>
            </a:r>
          </a:p>
          <a:p>
            <a:pPr marL="1371600" lvl="2" indent="-457200">
              <a:buFont typeface="+mj-lt"/>
              <a:buAutoNum type="arabicPeriod"/>
            </a:pPr>
            <a:r>
              <a:rPr lang="en-US" dirty="0"/>
              <a:t>Safety Guidelines</a:t>
            </a:r>
          </a:p>
          <a:p>
            <a:pPr marL="1371600" lvl="2" indent="-457200">
              <a:buFont typeface="+mj-lt"/>
              <a:buAutoNum type="arabicPeriod"/>
            </a:pPr>
            <a:r>
              <a:rPr lang="en-US" dirty="0"/>
              <a:t>What Causes Gun Accidents</a:t>
            </a:r>
          </a:p>
          <a:p>
            <a:pPr marL="1371600" lvl="2" indent="-457200">
              <a:buFont typeface="+mj-lt"/>
              <a:buAutoNum type="arabicPeriod"/>
            </a:pPr>
            <a:r>
              <a:rPr lang="en-US" dirty="0"/>
              <a:t>Safety Reminders</a:t>
            </a:r>
          </a:p>
          <a:p>
            <a:pPr marL="1371600" lvl="2" indent="-457200">
              <a:buFont typeface="+mj-lt"/>
              <a:buAutoNum type="arabicPeriod"/>
            </a:pPr>
            <a:r>
              <a:rPr lang="en-US" dirty="0"/>
              <a:t>Sun Safety on the Shooting Ranges</a:t>
            </a:r>
          </a:p>
          <a:p>
            <a:pPr marL="914400" lvl="1" indent="-457200">
              <a:buFont typeface="+mj-lt"/>
              <a:buAutoNum type="alphaUcPeriod"/>
            </a:pPr>
            <a:r>
              <a:rPr lang="en-US" dirty="0"/>
              <a:t>Equipment</a:t>
            </a:r>
          </a:p>
          <a:p>
            <a:pPr marL="1371600" lvl="2" indent="-457200">
              <a:buFont typeface="+mj-lt"/>
              <a:buAutoNum type="arabicPeriod"/>
            </a:pPr>
            <a:r>
              <a:rPr lang="en-US" dirty="0"/>
              <a:t>Parts of the BB Gun</a:t>
            </a:r>
          </a:p>
          <a:p>
            <a:pPr marL="1371600" lvl="2" indent="-457200">
              <a:buFont typeface="+mj-lt"/>
              <a:buAutoNum type="arabicPeriod"/>
            </a:pPr>
            <a:r>
              <a:rPr lang="en-US" dirty="0"/>
              <a:t>Targets &amp; Ammunition</a:t>
            </a:r>
          </a:p>
          <a:p>
            <a:pPr marL="1371600" lvl="2" indent="-457200">
              <a:buFont typeface="+mj-lt"/>
              <a:buAutoNum type="arabicPeriod"/>
            </a:pPr>
            <a:r>
              <a:rPr lang="en-US" dirty="0"/>
              <a:t>Equipment Maintenance &amp; Storage</a:t>
            </a:r>
          </a:p>
          <a:p>
            <a:pPr marL="0" indent="0">
              <a:buNone/>
            </a:pPr>
            <a:endParaRPr lang="en-US" dirty="0"/>
          </a:p>
          <a:p>
            <a:pPr marL="1371600" lvl="2" indent="-457200">
              <a:buFont typeface="+mj-lt"/>
              <a:buAutoNum type="arabicPeriod"/>
            </a:pPr>
            <a:endParaRPr lang="en-US" dirty="0"/>
          </a:p>
        </p:txBody>
      </p:sp>
    </p:spTree>
    <p:extLst>
      <p:ext uri="{BB962C8B-B14F-4D97-AF65-F5344CB8AC3E}">
        <p14:creationId xmlns:p14="http://schemas.microsoft.com/office/powerpoint/2010/main" val="12491414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92257A7-3E2D-30EE-1100-2C27A985BC26}"/>
              </a:ext>
            </a:extLst>
          </p:cNvPr>
          <p:cNvSpPr>
            <a:spLocks noGrp="1"/>
          </p:cNvSpPr>
          <p:nvPr>
            <p:ph sz="half" idx="2"/>
          </p:nvPr>
        </p:nvSpPr>
        <p:spPr>
          <a:xfrm>
            <a:off x="839788" y="2505075"/>
            <a:ext cx="10512424" cy="3684588"/>
          </a:xfrm>
        </p:spPr>
        <p:txBody>
          <a:bodyPr>
            <a:normAutofit/>
          </a:bodyPr>
          <a:lstStyle/>
          <a:p>
            <a:pPr marL="514350" indent="-514350">
              <a:buFont typeface="+mj-lt"/>
              <a:buAutoNum type="arabicPeriod" startAt="7"/>
            </a:pPr>
            <a:r>
              <a:rPr lang="en-US" dirty="0"/>
              <a:t>Allow each Scout to feel the satisfaction of hitting a target as quickly as possible.</a:t>
            </a:r>
          </a:p>
          <a:p>
            <a:pPr marL="514350" indent="-514350">
              <a:buFont typeface="+mj-lt"/>
              <a:buAutoNum type="arabicPeriod" startAt="7"/>
            </a:pPr>
            <a:r>
              <a:rPr lang="en-US" dirty="0"/>
              <a:t>Scouts must only load and shoot one BB at a time. They can shoot all the BBs they are given.</a:t>
            </a:r>
          </a:p>
          <a:p>
            <a:pPr marL="514350" indent="-514350">
              <a:buFont typeface="+mj-lt"/>
              <a:buAutoNum type="arabicPeriod" startAt="7"/>
            </a:pPr>
            <a:r>
              <a:rPr lang="en-US" dirty="0"/>
              <a:t>In the following outline “Cub Scout BB Gun Shooting Training, “ the time needed to conduct  each session is not indicated because it will vary  depending on the number of Cub Scouts participating. </a:t>
            </a:r>
            <a:r>
              <a:rPr lang="en-US" sz="2400" dirty="0">
                <a:solidFill>
                  <a:srgbClr val="FF0000"/>
                </a:solidFill>
              </a:rPr>
              <a:t>(Pg. 54, National Shooting Sports Manual)</a:t>
            </a:r>
          </a:p>
        </p:txBody>
      </p:sp>
      <p:sp>
        <p:nvSpPr>
          <p:cNvPr id="7" name="Title 1">
            <a:extLst>
              <a:ext uri="{FF2B5EF4-FFF2-40B4-BE49-F238E27FC236}">
                <a16:creationId xmlns:a16="http://schemas.microsoft.com/office/drawing/2014/main" id="{C8637988-4E3C-21C9-4898-4E82444247FE}"/>
              </a:ext>
            </a:extLst>
          </p:cNvPr>
          <p:cNvSpPr>
            <a:spLocks noGrp="1"/>
          </p:cNvSpPr>
          <p:nvPr>
            <p:ph type="title"/>
          </p:nvPr>
        </p:nvSpPr>
        <p:spPr>
          <a:xfrm>
            <a:off x="0" y="365125"/>
            <a:ext cx="12192000" cy="1325563"/>
          </a:xfrm>
        </p:spPr>
        <p:txBody>
          <a:bodyPr/>
          <a:lstStyle/>
          <a:p>
            <a:pPr algn="ctr"/>
            <a:r>
              <a:rPr lang="en-US" dirty="0"/>
              <a:t>Section III</a:t>
            </a:r>
          </a:p>
        </p:txBody>
      </p:sp>
      <p:sp>
        <p:nvSpPr>
          <p:cNvPr id="8" name="Text Placeholder 2">
            <a:extLst>
              <a:ext uri="{FF2B5EF4-FFF2-40B4-BE49-F238E27FC236}">
                <a16:creationId xmlns:a16="http://schemas.microsoft.com/office/drawing/2014/main" id="{E8188633-BCAF-6884-47E5-C40D49D9B86C}"/>
              </a:ext>
            </a:extLst>
          </p:cNvPr>
          <p:cNvSpPr>
            <a:spLocks noGrp="1"/>
          </p:cNvSpPr>
          <p:nvPr>
            <p:ph type="body" idx="1"/>
          </p:nvPr>
        </p:nvSpPr>
        <p:spPr>
          <a:xfrm>
            <a:off x="839788" y="1681163"/>
            <a:ext cx="10512425" cy="823912"/>
          </a:xfrm>
        </p:spPr>
        <p:txBody>
          <a:bodyPr anchor="ctr">
            <a:normAutofit/>
          </a:bodyPr>
          <a:lstStyle/>
          <a:p>
            <a:pPr algn="ctr"/>
            <a:r>
              <a:rPr lang="en-US" sz="2800" dirty="0"/>
              <a:t>Teaching tips</a:t>
            </a:r>
          </a:p>
        </p:txBody>
      </p:sp>
    </p:spTree>
    <p:extLst>
      <p:ext uri="{BB962C8B-B14F-4D97-AF65-F5344CB8AC3E}">
        <p14:creationId xmlns:p14="http://schemas.microsoft.com/office/powerpoint/2010/main" val="35733765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ADD9A18-4CE5-1F24-62A1-ABFB1E253FA4}"/>
              </a:ext>
            </a:extLst>
          </p:cNvPr>
          <p:cNvSpPr>
            <a:spLocks noGrp="1"/>
          </p:cNvSpPr>
          <p:nvPr>
            <p:ph sz="half" idx="2"/>
          </p:nvPr>
        </p:nvSpPr>
        <p:spPr>
          <a:xfrm>
            <a:off x="839788" y="2505075"/>
            <a:ext cx="10512424" cy="3684588"/>
          </a:xfrm>
        </p:spPr>
        <p:txBody>
          <a:bodyPr>
            <a:normAutofit fontScale="92500" lnSpcReduction="10000"/>
          </a:bodyPr>
          <a:lstStyle/>
          <a:p>
            <a:pPr marL="514350" indent="-514350">
              <a:buFont typeface="+mj-lt"/>
              <a:buAutoNum type="alphaUcPeriod"/>
            </a:pPr>
            <a:r>
              <a:rPr lang="en-US" dirty="0"/>
              <a:t>Section I</a:t>
            </a:r>
          </a:p>
          <a:p>
            <a:pPr marL="971550" lvl="1" indent="-514350">
              <a:buFont typeface="+mj-lt"/>
              <a:buAutoNum type="arabicPeriod"/>
            </a:pPr>
            <a:r>
              <a:rPr lang="en-US" dirty="0"/>
              <a:t>Safety Guidelines, Page 55</a:t>
            </a:r>
          </a:p>
          <a:p>
            <a:pPr marL="971550" lvl="1" indent="-514350">
              <a:buFont typeface="+mj-lt"/>
              <a:buAutoNum type="arabicPeriod"/>
            </a:pPr>
            <a:r>
              <a:rPr lang="en-US" dirty="0"/>
              <a:t>Equipment, Page 61</a:t>
            </a:r>
          </a:p>
          <a:p>
            <a:pPr marL="514350" indent="-514350">
              <a:buFont typeface="+mj-lt"/>
              <a:buAutoNum type="alphaUcPeriod"/>
            </a:pPr>
            <a:r>
              <a:rPr lang="en-US" dirty="0"/>
              <a:t>Section II</a:t>
            </a:r>
          </a:p>
          <a:p>
            <a:pPr marL="971550" lvl="1" indent="-514350">
              <a:buFont typeface="+mj-lt"/>
              <a:buAutoNum type="arabicPeriod"/>
            </a:pPr>
            <a:r>
              <a:rPr lang="en-US" dirty="0"/>
              <a:t>BB Gun Shooting Basics, Pages 56-57</a:t>
            </a:r>
          </a:p>
          <a:p>
            <a:pPr marL="971550" lvl="1" indent="-514350">
              <a:buFont typeface="+mj-lt"/>
              <a:buAutoNum type="arabicPeriod"/>
            </a:pPr>
            <a:r>
              <a:rPr lang="en-US" dirty="0"/>
              <a:t>BB Gun Shooting Practice Fun, Page 59</a:t>
            </a:r>
          </a:p>
          <a:p>
            <a:pPr marL="514350" indent="-514350">
              <a:buFont typeface="+mj-lt"/>
              <a:buAutoNum type="alphaUcPeriod"/>
            </a:pPr>
            <a:r>
              <a:rPr lang="en-US" dirty="0"/>
              <a:t>Section III</a:t>
            </a:r>
          </a:p>
          <a:p>
            <a:pPr marL="971550" lvl="1" indent="-514350">
              <a:buFont typeface="+mj-lt"/>
              <a:buAutoNum type="arabicParenR"/>
            </a:pPr>
            <a:r>
              <a:rPr lang="en-US" dirty="0"/>
              <a:t>Shooting Positions, Pages 57-58</a:t>
            </a:r>
          </a:p>
          <a:p>
            <a:pPr marL="971550" lvl="1" indent="-514350">
              <a:buFont typeface="+mj-lt"/>
              <a:buAutoNum type="arabicParenR"/>
            </a:pPr>
            <a:r>
              <a:rPr lang="en-US" dirty="0"/>
              <a:t>BB Gun Shooting Games and Activities, Page 59</a:t>
            </a:r>
          </a:p>
          <a:p>
            <a:pPr marL="971550" lvl="1" indent="-514350">
              <a:buFont typeface="+mj-lt"/>
              <a:buAutoNum type="arabicParenR"/>
            </a:pPr>
            <a:r>
              <a:rPr lang="en-US" dirty="0"/>
              <a:t>Cub Scout Awards ( Refer to Cub Scout Shooting Sports Guide in Appendix 20)</a:t>
            </a:r>
          </a:p>
          <a:p>
            <a:pPr marL="914400" lvl="1" indent="-457200">
              <a:buFont typeface="+mj-lt"/>
              <a:buAutoNum type="arabicParenR"/>
            </a:pPr>
            <a:endParaRPr lang="en-US" dirty="0"/>
          </a:p>
        </p:txBody>
      </p:sp>
      <p:sp>
        <p:nvSpPr>
          <p:cNvPr id="7" name="Title 1">
            <a:extLst>
              <a:ext uri="{FF2B5EF4-FFF2-40B4-BE49-F238E27FC236}">
                <a16:creationId xmlns:a16="http://schemas.microsoft.com/office/drawing/2014/main" id="{B381FCC3-F7AA-F830-8FE6-6FB6FA334B03}"/>
              </a:ext>
            </a:extLst>
          </p:cNvPr>
          <p:cNvSpPr>
            <a:spLocks noGrp="1"/>
          </p:cNvSpPr>
          <p:nvPr>
            <p:ph type="title"/>
          </p:nvPr>
        </p:nvSpPr>
        <p:spPr>
          <a:xfrm>
            <a:off x="0" y="365125"/>
            <a:ext cx="12192000" cy="1325563"/>
          </a:xfrm>
        </p:spPr>
        <p:txBody>
          <a:bodyPr/>
          <a:lstStyle/>
          <a:p>
            <a:pPr algn="ctr"/>
            <a:r>
              <a:rPr lang="en-US" dirty="0"/>
              <a:t>Section III</a:t>
            </a:r>
          </a:p>
        </p:txBody>
      </p:sp>
      <p:sp>
        <p:nvSpPr>
          <p:cNvPr id="8" name="Text Placeholder 2">
            <a:extLst>
              <a:ext uri="{FF2B5EF4-FFF2-40B4-BE49-F238E27FC236}">
                <a16:creationId xmlns:a16="http://schemas.microsoft.com/office/drawing/2014/main" id="{23C13410-C555-2A05-0966-59068ACE2D53}"/>
              </a:ext>
            </a:extLst>
          </p:cNvPr>
          <p:cNvSpPr>
            <a:spLocks noGrp="1"/>
          </p:cNvSpPr>
          <p:nvPr>
            <p:ph type="body" idx="1"/>
          </p:nvPr>
        </p:nvSpPr>
        <p:spPr>
          <a:xfrm>
            <a:off x="839788" y="1681163"/>
            <a:ext cx="10512425" cy="823912"/>
          </a:xfrm>
        </p:spPr>
        <p:txBody>
          <a:bodyPr anchor="ctr">
            <a:normAutofit/>
          </a:bodyPr>
          <a:lstStyle/>
          <a:p>
            <a:pPr algn="ctr"/>
            <a:r>
              <a:rPr lang="en-US" sz="2800" dirty="0"/>
              <a:t>Review the Cub Scout BB Gun Shooting Training Outline</a:t>
            </a:r>
          </a:p>
        </p:txBody>
      </p:sp>
    </p:spTree>
    <p:extLst>
      <p:ext uri="{BB962C8B-B14F-4D97-AF65-F5344CB8AC3E}">
        <p14:creationId xmlns:p14="http://schemas.microsoft.com/office/powerpoint/2010/main" val="13857916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F902DB2-515A-5714-6859-20B644CCDB39}"/>
              </a:ext>
            </a:extLst>
          </p:cNvPr>
          <p:cNvSpPr>
            <a:spLocks noGrp="1"/>
          </p:cNvSpPr>
          <p:nvPr>
            <p:ph type="body" idx="1"/>
          </p:nvPr>
        </p:nvSpPr>
        <p:spPr>
          <a:xfrm>
            <a:off x="839788" y="1681163"/>
            <a:ext cx="10512424" cy="823912"/>
          </a:xfrm>
        </p:spPr>
        <p:txBody>
          <a:bodyPr anchor="ctr">
            <a:normAutofit lnSpcReduction="10000"/>
          </a:bodyPr>
          <a:lstStyle/>
          <a:p>
            <a:pPr algn="ctr"/>
            <a:r>
              <a:rPr lang="en-US" dirty="0"/>
              <a:t>BB Gun Shooting Basics</a:t>
            </a:r>
          </a:p>
          <a:p>
            <a:pPr algn="ctr"/>
            <a:r>
              <a:rPr lang="en-US" dirty="0"/>
              <a:t>Eye Dominance</a:t>
            </a:r>
          </a:p>
        </p:txBody>
      </p:sp>
      <p:pic>
        <p:nvPicPr>
          <p:cNvPr id="9" name="Content Placeholder 8" descr="A child in a scout uniform holding his hands over his eyes&#10;&#10;Description automatically generated">
            <a:extLst>
              <a:ext uri="{FF2B5EF4-FFF2-40B4-BE49-F238E27FC236}">
                <a16:creationId xmlns:a16="http://schemas.microsoft.com/office/drawing/2014/main" id="{F6C93CF6-738A-2A7A-F9C4-74F2E4D90C3A}"/>
              </a:ext>
            </a:extLst>
          </p:cNvPr>
          <p:cNvPicPr>
            <a:picLocks noGrp="1" noChangeAspect="1"/>
          </p:cNvPicPr>
          <p:nvPr>
            <p:ph sz="half" idx="2"/>
          </p:nvPr>
        </p:nvPicPr>
        <p:blipFill>
          <a:blip r:embed="rId2"/>
          <a:stretch>
            <a:fillRect/>
          </a:stretch>
        </p:blipFill>
        <p:spPr>
          <a:xfrm>
            <a:off x="1663580" y="2505075"/>
            <a:ext cx="3510202" cy="3684588"/>
          </a:xfrm>
        </p:spPr>
      </p:pic>
      <p:sp>
        <p:nvSpPr>
          <p:cNvPr id="6" name="Content Placeholder 5">
            <a:extLst>
              <a:ext uri="{FF2B5EF4-FFF2-40B4-BE49-F238E27FC236}">
                <a16:creationId xmlns:a16="http://schemas.microsoft.com/office/drawing/2014/main" id="{25CEC3A9-9F3B-CF77-48E3-693705904968}"/>
              </a:ext>
            </a:extLst>
          </p:cNvPr>
          <p:cNvSpPr>
            <a:spLocks noGrp="1"/>
          </p:cNvSpPr>
          <p:nvPr>
            <p:ph sz="quarter" idx="4"/>
          </p:nvPr>
        </p:nvSpPr>
        <p:spPr/>
        <p:txBody>
          <a:bodyPr>
            <a:normAutofit lnSpcReduction="10000"/>
          </a:bodyPr>
          <a:lstStyle/>
          <a:p>
            <a:r>
              <a:rPr lang="en-US" dirty="0"/>
              <a:t>To find which eye is dominant, have participant extend both arms in front of them and form a small hole with their thumbs and index fingers. Instruct them to look at your nose. The eye that you see is their dominant eye. (It is possible that they are cross eye dominant or dominant eye and hand are not the same).</a:t>
            </a:r>
          </a:p>
        </p:txBody>
      </p:sp>
      <p:sp>
        <p:nvSpPr>
          <p:cNvPr id="7" name="Title 1">
            <a:extLst>
              <a:ext uri="{FF2B5EF4-FFF2-40B4-BE49-F238E27FC236}">
                <a16:creationId xmlns:a16="http://schemas.microsoft.com/office/drawing/2014/main" id="{92F15CE9-A9DB-3A2B-4B1A-39477A06F6C5}"/>
              </a:ext>
            </a:extLst>
          </p:cNvPr>
          <p:cNvSpPr>
            <a:spLocks noGrp="1"/>
          </p:cNvSpPr>
          <p:nvPr>
            <p:ph type="title"/>
          </p:nvPr>
        </p:nvSpPr>
        <p:spPr>
          <a:xfrm>
            <a:off x="0" y="365125"/>
            <a:ext cx="12192000" cy="1325563"/>
          </a:xfrm>
        </p:spPr>
        <p:txBody>
          <a:bodyPr/>
          <a:lstStyle/>
          <a:p>
            <a:pPr algn="ctr"/>
            <a:r>
              <a:rPr lang="en-US" dirty="0"/>
              <a:t>Section III</a:t>
            </a:r>
          </a:p>
        </p:txBody>
      </p:sp>
    </p:spTree>
    <p:extLst>
      <p:ext uri="{BB962C8B-B14F-4D97-AF65-F5344CB8AC3E}">
        <p14:creationId xmlns:p14="http://schemas.microsoft.com/office/powerpoint/2010/main" val="936336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23D94AC7-9E76-C044-9F17-B97514F5F05B}"/>
              </a:ext>
            </a:extLst>
          </p:cNvPr>
          <p:cNvPicPr>
            <a:picLocks noGrp="1" noChangeAspect="1"/>
          </p:cNvPicPr>
          <p:nvPr>
            <p:ph sz="half" idx="2"/>
          </p:nvPr>
        </p:nvPicPr>
        <p:blipFill>
          <a:blip r:embed="rId2"/>
          <a:stretch>
            <a:fillRect/>
          </a:stretch>
        </p:blipFill>
        <p:spPr>
          <a:xfrm>
            <a:off x="1628702" y="2560255"/>
            <a:ext cx="4010097" cy="3397591"/>
          </a:xfrm>
          <a:prstGeom prst="rect">
            <a:avLst/>
          </a:prstGeom>
        </p:spPr>
      </p:pic>
      <p:sp>
        <p:nvSpPr>
          <p:cNvPr id="6" name="Content Placeholder 5">
            <a:extLst>
              <a:ext uri="{FF2B5EF4-FFF2-40B4-BE49-F238E27FC236}">
                <a16:creationId xmlns:a16="http://schemas.microsoft.com/office/drawing/2014/main" id="{BA0DEB2A-F71A-E9CA-906B-A164B8A66B70}"/>
              </a:ext>
            </a:extLst>
          </p:cNvPr>
          <p:cNvSpPr>
            <a:spLocks noGrp="1"/>
          </p:cNvSpPr>
          <p:nvPr>
            <p:ph sz="quarter" idx="4"/>
          </p:nvPr>
        </p:nvSpPr>
        <p:spPr/>
        <p:txBody>
          <a:bodyPr/>
          <a:lstStyle/>
          <a:p>
            <a:r>
              <a:rPr lang="en-US" dirty="0"/>
              <a:t>Your shooting Should should match your dominant eye</a:t>
            </a:r>
          </a:p>
          <a:p>
            <a:r>
              <a:rPr lang="en-US" dirty="0"/>
              <a:t>So, if your right eye is dominant then the BB gun should be in their right shoulder</a:t>
            </a:r>
          </a:p>
        </p:txBody>
      </p:sp>
      <p:sp>
        <p:nvSpPr>
          <p:cNvPr id="7" name="Title 1">
            <a:extLst>
              <a:ext uri="{FF2B5EF4-FFF2-40B4-BE49-F238E27FC236}">
                <a16:creationId xmlns:a16="http://schemas.microsoft.com/office/drawing/2014/main" id="{E1D6C256-F9C5-49E7-E1D2-C59CD6EEAEB5}"/>
              </a:ext>
            </a:extLst>
          </p:cNvPr>
          <p:cNvSpPr>
            <a:spLocks noGrp="1"/>
          </p:cNvSpPr>
          <p:nvPr>
            <p:ph type="title"/>
          </p:nvPr>
        </p:nvSpPr>
        <p:spPr>
          <a:xfrm>
            <a:off x="0" y="365125"/>
            <a:ext cx="12192000" cy="1325563"/>
          </a:xfrm>
        </p:spPr>
        <p:txBody>
          <a:bodyPr/>
          <a:lstStyle/>
          <a:p>
            <a:pPr algn="ctr"/>
            <a:r>
              <a:rPr lang="en-US" dirty="0"/>
              <a:t>Section III</a:t>
            </a:r>
          </a:p>
        </p:txBody>
      </p:sp>
      <p:sp>
        <p:nvSpPr>
          <p:cNvPr id="8" name="Text Placeholder 2">
            <a:extLst>
              <a:ext uri="{FF2B5EF4-FFF2-40B4-BE49-F238E27FC236}">
                <a16:creationId xmlns:a16="http://schemas.microsoft.com/office/drawing/2014/main" id="{494FE24A-B68E-7A09-714C-6036F49A34D1}"/>
              </a:ext>
            </a:extLst>
          </p:cNvPr>
          <p:cNvSpPr>
            <a:spLocks noGrp="1"/>
          </p:cNvSpPr>
          <p:nvPr>
            <p:ph type="body" idx="1"/>
          </p:nvPr>
        </p:nvSpPr>
        <p:spPr>
          <a:xfrm>
            <a:off x="839788" y="1681163"/>
            <a:ext cx="10512425" cy="823912"/>
          </a:xfrm>
        </p:spPr>
        <p:txBody>
          <a:bodyPr anchor="ctr">
            <a:normAutofit lnSpcReduction="10000"/>
          </a:bodyPr>
          <a:lstStyle/>
          <a:p>
            <a:pPr algn="ctr"/>
            <a:r>
              <a:rPr lang="en-US" dirty="0"/>
              <a:t>BB Gun Shooting Basics</a:t>
            </a:r>
          </a:p>
          <a:p>
            <a:pPr algn="ctr"/>
            <a:r>
              <a:rPr lang="en-US" dirty="0"/>
              <a:t>Shooting Shoulder</a:t>
            </a:r>
          </a:p>
        </p:txBody>
      </p:sp>
    </p:spTree>
    <p:extLst>
      <p:ext uri="{BB962C8B-B14F-4D97-AF65-F5344CB8AC3E}">
        <p14:creationId xmlns:p14="http://schemas.microsoft.com/office/powerpoint/2010/main" val="18924693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405DA71-9DFB-AE42-D542-070531FE8CB8}"/>
              </a:ext>
            </a:extLst>
          </p:cNvPr>
          <p:cNvSpPr>
            <a:spLocks noGrp="1"/>
          </p:cNvSpPr>
          <p:nvPr>
            <p:ph sz="half" idx="2"/>
          </p:nvPr>
        </p:nvSpPr>
        <p:spPr>
          <a:xfrm>
            <a:off x="839788" y="2505075"/>
            <a:ext cx="10512424" cy="3684588"/>
          </a:xfrm>
        </p:spPr>
        <p:txBody>
          <a:bodyPr/>
          <a:lstStyle/>
          <a:p>
            <a:r>
              <a:rPr lang="en-US" dirty="0"/>
              <a:t>When shooting, stop breathing before firing the shot. Breathing causes the body to move and makes it difficult to maintain a steady  sight picture. Before firing, relax and get comfortable. Then exhale and stop breathing. This technique will help shooters aim by reducing the body and BB gun movement in relation to the target.</a:t>
            </a:r>
          </a:p>
          <a:p>
            <a:r>
              <a:rPr lang="en-US" dirty="0"/>
              <a:t>Do not stop breathing for longer than 8 to 10 seconds while aiming at the target. If you are not shoot with in that time. Stop and take a breath and the repeat the process.</a:t>
            </a:r>
          </a:p>
        </p:txBody>
      </p:sp>
      <p:sp>
        <p:nvSpPr>
          <p:cNvPr id="7" name="Title 1">
            <a:extLst>
              <a:ext uri="{FF2B5EF4-FFF2-40B4-BE49-F238E27FC236}">
                <a16:creationId xmlns:a16="http://schemas.microsoft.com/office/drawing/2014/main" id="{7E548F30-1F84-E436-CEE0-0145B2BCAA84}"/>
              </a:ext>
            </a:extLst>
          </p:cNvPr>
          <p:cNvSpPr>
            <a:spLocks noGrp="1"/>
          </p:cNvSpPr>
          <p:nvPr>
            <p:ph type="title"/>
          </p:nvPr>
        </p:nvSpPr>
        <p:spPr/>
        <p:txBody>
          <a:bodyPr/>
          <a:lstStyle/>
          <a:p>
            <a:pPr algn="ctr"/>
            <a:r>
              <a:rPr lang="en-US" dirty="0"/>
              <a:t>Section III</a:t>
            </a:r>
          </a:p>
        </p:txBody>
      </p:sp>
      <p:sp>
        <p:nvSpPr>
          <p:cNvPr id="8" name="Text Placeholder 2">
            <a:extLst>
              <a:ext uri="{FF2B5EF4-FFF2-40B4-BE49-F238E27FC236}">
                <a16:creationId xmlns:a16="http://schemas.microsoft.com/office/drawing/2014/main" id="{66DEF30F-5322-D23F-0B42-0F4551EEA105}"/>
              </a:ext>
            </a:extLst>
          </p:cNvPr>
          <p:cNvSpPr>
            <a:spLocks noGrp="1"/>
          </p:cNvSpPr>
          <p:nvPr>
            <p:ph type="body" idx="1"/>
          </p:nvPr>
        </p:nvSpPr>
        <p:spPr>
          <a:xfrm>
            <a:off x="839788" y="1681163"/>
            <a:ext cx="10512425" cy="823912"/>
          </a:xfrm>
        </p:spPr>
        <p:txBody>
          <a:bodyPr anchor="ctr">
            <a:normAutofit lnSpcReduction="10000"/>
          </a:bodyPr>
          <a:lstStyle/>
          <a:p>
            <a:pPr algn="ctr"/>
            <a:r>
              <a:rPr lang="en-US" dirty="0"/>
              <a:t>BB Gun Shooting Basics</a:t>
            </a:r>
          </a:p>
          <a:p>
            <a:pPr algn="ctr"/>
            <a:r>
              <a:rPr lang="en-US" dirty="0"/>
              <a:t>Breathing</a:t>
            </a:r>
          </a:p>
        </p:txBody>
      </p:sp>
    </p:spTree>
    <p:extLst>
      <p:ext uri="{BB962C8B-B14F-4D97-AF65-F5344CB8AC3E}">
        <p14:creationId xmlns:p14="http://schemas.microsoft.com/office/powerpoint/2010/main" val="12156707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E155268-40F7-51D8-A3D2-1B0A4FA77833}"/>
              </a:ext>
            </a:extLst>
          </p:cNvPr>
          <p:cNvSpPr>
            <a:spLocks noGrp="1"/>
          </p:cNvSpPr>
          <p:nvPr>
            <p:ph type="title"/>
          </p:nvPr>
        </p:nvSpPr>
        <p:spPr>
          <a:xfrm>
            <a:off x="0" y="365125"/>
            <a:ext cx="12192000" cy="1325563"/>
          </a:xfrm>
        </p:spPr>
        <p:txBody>
          <a:bodyPr/>
          <a:lstStyle/>
          <a:p>
            <a:pPr algn="ctr"/>
            <a:r>
              <a:rPr lang="en-US" dirty="0"/>
              <a:t>Section III</a:t>
            </a:r>
          </a:p>
        </p:txBody>
      </p:sp>
      <p:sp>
        <p:nvSpPr>
          <p:cNvPr id="8" name="Text Placeholder 2">
            <a:extLst>
              <a:ext uri="{FF2B5EF4-FFF2-40B4-BE49-F238E27FC236}">
                <a16:creationId xmlns:a16="http://schemas.microsoft.com/office/drawing/2014/main" id="{B1C10E4A-8D99-97F1-B243-C177FCAEF617}"/>
              </a:ext>
            </a:extLst>
          </p:cNvPr>
          <p:cNvSpPr>
            <a:spLocks noGrp="1"/>
          </p:cNvSpPr>
          <p:nvPr>
            <p:ph type="body" idx="1"/>
          </p:nvPr>
        </p:nvSpPr>
        <p:spPr>
          <a:xfrm>
            <a:off x="839788" y="1681163"/>
            <a:ext cx="10512425" cy="823912"/>
          </a:xfrm>
        </p:spPr>
        <p:txBody>
          <a:bodyPr anchor="ctr">
            <a:normAutofit lnSpcReduction="10000"/>
          </a:bodyPr>
          <a:lstStyle/>
          <a:p>
            <a:pPr algn="ctr"/>
            <a:r>
              <a:rPr lang="en-US" dirty="0"/>
              <a:t>BB Gun Shooting Basics</a:t>
            </a:r>
          </a:p>
          <a:p>
            <a:pPr algn="ctr"/>
            <a:r>
              <a:rPr lang="en-US" dirty="0"/>
              <a:t>Sight Alignment</a:t>
            </a:r>
          </a:p>
        </p:txBody>
      </p:sp>
      <p:pic>
        <p:nvPicPr>
          <p:cNvPr id="14" name="Content Placeholder 13" descr="A diagram of an object sight&#10;&#10;Description automatically generated">
            <a:extLst>
              <a:ext uri="{FF2B5EF4-FFF2-40B4-BE49-F238E27FC236}">
                <a16:creationId xmlns:a16="http://schemas.microsoft.com/office/drawing/2014/main" id="{3C6C8824-8E8E-0511-6479-82B5476345EC}"/>
              </a:ext>
            </a:extLst>
          </p:cNvPr>
          <p:cNvPicPr>
            <a:picLocks noGrp="1" noChangeAspect="1"/>
          </p:cNvPicPr>
          <p:nvPr>
            <p:ph sz="half" idx="2"/>
          </p:nvPr>
        </p:nvPicPr>
        <p:blipFill>
          <a:blip r:embed="rId3"/>
          <a:stretch>
            <a:fillRect/>
          </a:stretch>
        </p:blipFill>
        <p:spPr>
          <a:xfrm>
            <a:off x="3717280" y="2505075"/>
            <a:ext cx="4757441" cy="3987800"/>
          </a:xfrm>
        </p:spPr>
      </p:pic>
    </p:spTree>
    <p:extLst>
      <p:ext uri="{BB962C8B-B14F-4D97-AF65-F5344CB8AC3E}">
        <p14:creationId xmlns:p14="http://schemas.microsoft.com/office/powerpoint/2010/main" val="32124053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B9736A-DDCB-9D1B-49EC-8882946FDC3E}"/>
              </a:ext>
            </a:extLst>
          </p:cNvPr>
          <p:cNvSpPr>
            <a:spLocks noGrp="1"/>
          </p:cNvSpPr>
          <p:nvPr>
            <p:ph type="body" idx="1"/>
          </p:nvPr>
        </p:nvSpPr>
        <p:spPr/>
        <p:txBody>
          <a:bodyPr anchor="ctr"/>
          <a:lstStyle/>
          <a:p>
            <a:pPr algn="ctr"/>
            <a:r>
              <a:rPr lang="en-US" dirty="0"/>
              <a:t>Trigger Pull</a:t>
            </a:r>
          </a:p>
        </p:txBody>
      </p:sp>
      <p:sp>
        <p:nvSpPr>
          <p:cNvPr id="4" name="Content Placeholder 3">
            <a:extLst>
              <a:ext uri="{FF2B5EF4-FFF2-40B4-BE49-F238E27FC236}">
                <a16:creationId xmlns:a16="http://schemas.microsoft.com/office/drawing/2014/main" id="{F955D7AE-6116-6466-FEBD-A5E7B2DE88DF}"/>
              </a:ext>
            </a:extLst>
          </p:cNvPr>
          <p:cNvSpPr>
            <a:spLocks noGrp="1"/>
          </p:cNvSpPr>
          <p:nvPr>
            <p:ph sz="half" idx="2"/>
          </p:nvPr>
        </p:nvSpPr>
        <p:spPr/>
        <p:txBody>
          <a:bodyPr/>
          <a:lstStyle/>
          <a:p>
            <a:r>
              <a:rPr lang="en-US" dirty="0"/>
              <a:t>Trigger pull is the term used to explain how the pressure is applied to the trigger.</a:t>
            </a:r>
          </a:p>
        </p:txBody>
      </p:sp>
      <p:sp>
        <p:nvSpPr>
          <p:cNvPr id="5" name="Text Placeholder 4">
            <a:extLst>
              <a:ext uri="{FF2B5EF4-FFF2-40B4-BE49-F238E27FC236}">
                <a16:creationId xmlns:a16="http://schemas.microsoft.com/office/drawing/2014/main" id="{6F85B910-EAB2-D081-C82C-C87D55636870}"/>
              </a:ext>
            </a:extLst>
          </p:cNvPr>
          <p:cNvSpPr>
            <a:spLocks noGrp="1"/>
          </p:cNvSpPr>
          <p:nvPr>
            <p:ph type="body" sz="quarter" idx="3"/>
          </p:nvPr>
        </p:nvSpPr>
        <p:spPr/>
        <p:txBody>
          <a:bodyPr anchor="ctr"/>
          <a:lstStyle/>
          <a:p>
            <a:pPr algn="ctr"/>
            <a:r>
              <a:rPr lang="en-US" dirty="0"/>
              <a:t>Follow Through</a:t>
            </a:r>
          </a:p>
        </p:txBody>
      </p:sp>
      <p:sp>
        <p:nvSpPr>
          <p:cNvPr id="6" name="Content Placeholder 5">
            <a:extLst>
              <a:ext uri="{FF2B5EF4-FFF2-40B4-BE49-F238E27FC236}">
                <a16:creationId xmlns:a16="http://schemas.microsoft.com/office/drawing/2014/main" id="{0BC0E7E5-F090-1F9C-F5A4-85F8941854E6}"/>
              </a:ext>
            </a:extLst>
          </p:cNvPr>
          <p:cNvSpPr>
            <a:spLocks noGrp="1"/>
          </p:cNvSpPr>
          <p:nvPr>
            <p:ph sz="quarter" idx="4"/>
          </p:nvPr>
        </p:nvSpPr>
        <p:spPr/>
        <p:txBody>
          <a:bodyPr/>
          <a:lstStyle/>
          <a:p>
            <a:r>
              <a:rPr lang="en-US" dirty="0"/>
              <a:t>Follow-Through means to continue to do everything that was being done at the time the shot was fired</a:t>
            </a:r>
          </a:p>
        </p:txBody>
      </p:sp>
      <p:sp>
        <p:nvSpPr>
          <p:cNvPr id="7" name="Title 1">
            <a:extLst>
              <a:ext uri="{FF2B5EF4-FFF2-40B4-BE49-F238E27FC236}">
                <a16:creationId xmlns:a16="http://schemas.microsoft.com/office/drawing/2014/main" id="{D837D871-C3A8-71B6-FE25-C4CF23635173}"/>
              </a:ext>
            </a:extLst>
          </p:cNvPr>
          <p:cNvSpPr>
            <a:spLocks noGrp="1"/>
          </p:cNvSpPr>
          <p:nvPr>
            <p:ph type="title"/>
          </p:nvPr>
        </p:nvSpPr>
        <p:spPr>
          <a:xfrm>
            <a:off x="0" y="365125"/>
            <a:ext cx="12192000" cy="1325563"/>
          </a:xfrm>
        </p:spPr>
        <p:txBody>
          <a:bodyPr/>
          <a:lstStyle/>
          <a:p>
            <a:pPr algn="ctr"/>
            <a:r>
              <a:rPr lang="en-US" dirty="0"/>
              <a:t>Section III</a:t>
            </a:r>
          </a:p>
        </p:txBody>
      </p:sp>
    </p:spTree>
    <p:extLst>
      <p:ext uri="{BB962C8B-B14F-4D97-AF65-F5344CB8AC3E}">
        <p14:creationId xmlns:p14="http://schemas.microsoft.com/office/powerpoint/2010/main" val="14660123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9B03970-026D-F497-377F-9A1641F88187}"/>
              </a:ext>
            </a:extLst>
          </p:cNvPr>
          <p:cNvSpPr>
            <a:spLocks noGrp="1"/>
          </p:cNvSpPr>
          <p:nvPr>
            <p:ph type="body" idx="1"/>
          </p:nvPr>
        </p:nvSpPr>
        <p:spPr>
          <a:xfrm>
            <a:off x="839788" y="1681163"/>
            <a:ext cx="10512424" cy="823912"/>
          </a:xfrm>
        </p:spPr>
        <p:txBody>
          <a:bodyPr anchor="ctr"/>
          <a:lstStyle/>
          <a:p>
            <a:pPr algn="ctr"/>
            <a:r>
              <a:rPr lang="en-US" dirty="0"/>
              <a:t>Shooting Positions</a:t>
            </a:r>
          </a:p>
        </p:txBody>
      </p:sp>
      <p:pic>
        <p:nvPicPr>
          <p:cNvPr id="8" name="Content Placeholder 7">
            <a:extLst>
              <a:ext uri="{FF2B5EF4-FFF2-40B4-BE49-F238E27FC236}">
                <a16:creationId xmlns:a16="http://schemas.microsoft.com/office/drawing/2014/main" id="{40DA62F7-EA6A-255D-896F-12FA53FEE8C5}"/>
              </a:ext>
            </a:extLst>
          </p:cNvPr>
          <p:cNvPicPr>
            <a:picLocks noGrp="1" noChangeAspect="1"/>
          </p:cNvPicPr>
          <p:nvPr>
            <p:ph sz="half" idx="2"/>
          </p:nvPr>
        </p:nvPicPr>
        <p:blipFill>
          <a:blip r:embed="rId3"/>
          <a:stretch>
            <a:fillRect/>
          </a:stretch>
        </p:blipFill>
        <p:spPr>
          <a:xfrm>
            <a:off x="781293" y="2505074"/>
            <a:ext cx="4551120" cy="3684587"/>
          </a:xfrm>
          <a:prstGeom prst="rect">
            <a:avLst/>
          </a:prstGeom>
        </p:spPr>
      </p:pic>
      <p:sp>
        <p:nvSpPr>
          <p:cNvPr id="6" name="Content Placeholder 5">
            <a:extLst>
              <a:ext uri="{FF2B5EF4-FFF2-40B4-BE49-F238E27FC236}">
                <a16:creationId xmlns:a16="http://schemas.microsoft.com/office/drawing/2014/main" id="{08BCFDB7-CDCD-464B-0D54-55D81115AE29}"/>
              </a:ext>
            </a:extLst>
          </p:cNvPr>
          <p:cNvSpPr>
            <a:spLocks noGrp="1"/>
          </p:cNvSpPr>
          <p:nvPr>
            <p:ph sz="quarter" idx="4"/>
          </p:nvPr>
        </p:nvSpPr>
        <p:spPr/>
        <p:txBody>
          <a:bodyPr>
            <a:normAutofit fontScale="55000" lnSpcReduction="20000"/>
          </a:bodyPr>
          <a:lstStyle/>
          <a:p>
            <a:r>
              <a:rPr lang="en-US" dirty="0"/>
              <a:t>Feet: Stand with feet shoulder width apart and body weight evenly distributed</a:t>
            </a:r>
          </a:p>
          <a:p>
            <a:r>
              <a:rPr lang="en-US" dirty="0"/>
              <a:t>Body &amp; Head: Keep the body and head comfortably erect.</a:t>
            </a:r>
          </a:p>
          <a:p>
            <a:r>
              <a:rPr lang="en-US" dirty="0"/>
              <a:t>Face: Place your cheek against the stock so you are looking down the barrel.</a:t>
            </a:r>
          </a:p>
          <a:p>
            <a:r>
              <a:rPr lang="en-US" dirty="0"/>
              <a:t>Knees: Keep the knees straight but not locked.</a:t>
            </a:r>
          </a:p>
          <a:p>
            <a:r>
              <a:rPr lang="en-US" dirty="0"/>
              <a:t>Left Arm: Rest the left arm against the rib cage  to support the rifle.</a:t>
            </a:r>
          </a:p>
          <a:p>
            <a:r>
              <a:rPr lang="en-US" dirty="0"/>
              <a:t>Left Hand: Place the left hand under the fore-end of the rifle to support the weight of the rifle.</a:t>
            </a:r>
          </a:p>
          <a:p>
            <a:r>
              <a:rPr lang="en-US" dirty="0"/>
              <a:t>Right Hand: Grasps the rifle grip with the right hand</a:t>
            </a:r>
          </a:p>
          <a:p>
            <a:r>
              <a:rPr lang="en-US" dirty="0"/>
              <a:t>Right Shoulder: Position the rifle butt against the right shoulder so sights are eye level.</a:t>
            </a:r>
          </a:p>
        </p:txBody>
      </p:sp>
      <p:sp>
        <p:nvSpPr>
          <p:cNvPr id="7" name="Title 1">
            <a:extLst>
              <a:ext uri="{FF2B5EF4-FFF2-40B4-BE49-F238E27FC236}">
                <a16:creationId xmlns:a16="http://schemas.microsoft.com/office/drawing/2014/main" id="{4A36F4A5-9029-37CD-1710-0717B8B3799D}"/>
              </a:ext>
            </a:extLst>
          </p:cNvPr>
          <p:cNvSpPr>
            <a:spLocks noGrp="1"/>
          </p:cNvSpPr>
          <p:nvPr>
            <p:ph type="title"/>
          </p:nvPr>
        </p:nvSpPr>
        <p:spPr>
          <a:xfrm>
            <a:off x="0" y="365125"/>
            <a:ext cx="12192000" cy="1325563"/>
          </a:xfrm>
        </p:spPr>
        <p:txBody>
          <a:bodyPr/>
          <a:lstStyle/>
          <a:p>
            <a:pPr algn="ctr"/>
            <a:r>
              <a:rPr lang="en-US" dirty="0"/>
              <a:t>Section III</a:t>
            </a:r>
          </a:p>
        </p:txBody>
      </p:sp>
    </p:spTree>
    <p:extLst>
      <p:ext uri="{BB962C8B-B14F-4D97-AF65-F5344CB8AC3E}">
        <p14:creationId xmlns:p14="http://schemas.microsoft.com/office/powerpoint/2010/main" val="2490014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532C424-6952-0D63-4869-3987969D9991}"/>
              </a:ext>
            </a:extLst>
          </p:cNvPr>
          <p:cNvSpPr>
            <a:spLocks noGrp="1"/>
          </p:cNvSpPr>
          <p:nvPr>
            <p:ph sz="quarter" idx="4"/>
          </p:nvPr>
        </p:nvSpPr>
        <p:spPr/>
        <p:txBody>
          <a:bodyPr>
            <a:normAutofit fontScale="55000" lnSpcReduction="20000"/>
          </a:bodyPr>
          <a:lstStyle/>
          <a:p>
            <a:r>
              <a:rPr lang="en-US" dirty="0"/>
              <a:t>Body: Lie on the ground, facing the target and angles slightly left.</a:t>
            </a:r>
          </a:p>
          <a:p>
            <a:r>
              <a:rPr lang="en-US" dirty="0"/>
              <a:t>Right Knee: slightly bend the knee right.</a:t>
            </a:r>
          </a:p>
          <a:p>
            <a:r>
              <a:rPr lang="en-US" dirty="0"/>
              <a:t>Right Leg: Draw the right leg up, keeping it parallel to the back , and place the right foot on the ground.</a:t>
            </a:r>
          </a:p>
          <a:p>
            <a:r>
              <a:rPr lang="en-US" dirty="0"/>
              <a:t>Face: Place your cheek against the stock so you are looking down the barrel.</a:t>
            </a:r>
          </a:p>
          <a:p>
            <a:r>
              <a:rPr lang="en-US" dirty="0"/>
              <a:t>Left Elbow: Extend the left elbow forward.</a:t>
            </a:r>
          </a:p>
          <a:p>
            <a:r>
              <a:rPr lang="en-US" dirty="0"/>
              <a:t>Left Hand: Hold the fore-end of the rifle to support the weight of the rifle.</a:t>
            </a:r>
          </a:p>
          <a:p>
            <a:r>
              <a:rPr lang="en-US" dirty="0"/>
              <a:t>Right Hand: Grasps the rifle grip with the right hand</a:t>
            </a:r>
          </a:p>
          <a:p>
            <a:r>
              <a:rPr lang="en-US" dirty="0"/>
              <a:t>Right Shoulder: Position the rifle butt against the right shoulder so sights are eye level.</a:t>
            </a:r>
          </a:p>
        </p:txBody>
      </p:sp>
      <p:sp>
        <p:nvSpPr>
          <p:cNvPr id="7" name="Title 1">
            <a:extLst>
              <a:ext uri="{FF2B5EF4-FFF2-40B4-BE49-F238E27FC236}">
                <a16:creationId xmlns:a16="http://schemas.microsoft.com/office/drawing/2014/main" id="{7F3F940D-7BCD-53A1-3D7E-5BA5AB52FA74}"/>
              </a:ext>
            </a:extLst>
          </p:cNvPr>
          <p:cNvSpPr>
            <a:spLocks noGrp="1"/>
          </p:cNvSpPr>
          <p:nvPr>
            <p:ph type="title"/>
          </p:nvPr>
        </p:nvSpPr>
        <p:spPr>
          <a:xfrm>
            <a:off x="0" y="365125"/>
            <a:ext cx="12192000" cy="1325563"/>
          </a:xfrm>
        </p:spPr>
        <p:txBody>
          <a:bodyPr/>
          <a:lstStyle/>
          <a:p>
            <a:pPr algn="ctr"/>
            <a:r>
              <a:rPr lang="en-US" dirty="0"/>
              <a:t>Section III</a:t>
            </a:r>
          </a:p>
        </p:txBody>
      </p:sp>
      <p:sp>
        <p:nvSpPr>
          <p:cNvPr id="8" name="Text Placeholder 2">
            <a:extLst>
              <a:ext uri="{FF2B5EF4-FFF2-40B4-BE49-F238E27FC236}">
                <a16:creationId xmlns:a16="http://schemas.microsoft.com/office/drawing/2014/main" id="{C8FA83A5-2445-EA7F-8A70-ABAB9BA7B21D}"/>
              </a:ext>
            </a:extLst>
          </p:cNvPr>
          <p:cNvSpPr>
            <a:spLocks noGrp="1"/>
          </p:cNvSpPr>
          <p:nvPr>
            <p:ph type="body" idx="1"/>
          </p:nvPr>
        </p:nvSpPr>
        <p:spPr>
          <a:xfrm>
            <a:off x="839788" y="1681163"/>
            <a:ext cx="10512425" cy="823912"/>
          </a:xfrm>
        </p:spPr>
        <p:txBody>
          <a:bodyPr anchor="ctr"/>
          <a:lstStyle/>
          <a:p>
            <a:pPr algn="ctr"/>
            <a:r>
              <a:rPr lang="en-US" dirty="0"/>
              <a:t>Shooting Positions</a:t>
            </a:r>
          </a:p>
        </p:txBody>
      </p:sp>
      <p:pic>
        <p:nvPicPr>
          <p:cNvPr id="4" name="Content Placeholder 3">
            <a:extLst>
              <a:ext uri="{FF2B5EF4-FFF2-40B4-BE49-F238E27FC236}">
                <a16:creationId xmlns:a16="http://schemas.microsoft.com/office/drawing/2014/main" id="{7AA8250E-6016-1C19-EDCF-AEFAB41E4FA0}"/>
              </a:ext>
            </a:extLst>
          </p:cNvPr>
          <p:cNvPicPr>
            <a:picLocks noGrp="1" noChangeAspect="1"/>
          </p:cNvPicPr>
          <p:nvPr>
            <p:ph sz="half" idx="2"/>
          </p:nvPr>
        </p:nvPicPr>
        <p:blipFill>
          <a:blip r:embed="rId3"/>
          <a:stretch>
            <a:fillRect/>
          </a:stretch>
        </p:blipFill>
        <p:spPr>
          <a:xfrm>
            <a:off x="494039" y="2505074"/>
            <a:ext cx="5525762" cy="3684587"/>
          </a:xfrm>
          <a:prstGeom prst="rect">
            <a:avLst/>
          </a:prstGeom>
        </p:spPr>
      </p:pic>
    </p:spTree>
    <p:extLst>
      <p:ext uri="{BB962C8B-B14F-4D97-AF65-F5344CB8AC3E}">
        <p14:creationId xmlns:p14="http://schemas.microsoft.com/office/powerpoint/2010/main" val="38636381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F3F940D-7BCD-53A1-3D7E-5BA5AB52FA74}"/>
              </a:ext>
            </a:extLst>
          </p:cNvPr>
          <p:cNvSpPr>
            <a:spLocks noGrp="1"/>
          </p:cNvSpPr>
          <p:nvPr>
            <p:ph type="title"/>
          </p:nvPr>
        </p:nvSpPr>
        <p:spPr>
          <a:xfrm>
            <a:off x="0" y="365125"/>
            <a:ext cx="12192000" cy="1325563"/>
          </a:xfrm>
        </p:spPr>
        <p:txBody>
          <a:bodyPr/>
          <a:lstStyle/>
          <a:p>
            <a:pPr algn="ctr"/>
            <a:r>
              <a:rPr lang="en-US" dirty="0"/>
              <a:t>Section III</a:t>
            </a:r>
          </a:p>
        </p:txBody>
      </p:sp>
      <p:sp>
        <p:nvSpPr>
          <p:cNvPr id="8" name="Text Placeholder 2">
            <a:extLst>
              <a:ext uri="{FF2B5EF4-FFF2-40B4-BE49-F238E27FC236}">
                <a16:creationId xmlns:a16="http://schemas.microsoft.com/office/drawing/2014/main" id="{C8FA83A5-2445-EA7F-8A70-ABAB9BA7B21D}"/>
              </a:ext>
            </a:extLst>
          </p:cNvPr>
          <p:cNvSpPr>
            <a:spLocks noGrp="1"/>
          </p:cNvSpPr>
          <p:nvPr>
            <p:ph type="body" idx="1"/>
          </p:nvPr>
        </p:nvSpPr>
        <p:spPr>
          <a:xfrm>
            <a:off x="839788" y="1681163"/>
            <a:ext cx="10512425" cy="823912"/>
          </a:xfrm>
        </p:spPr>
        <p:txBody>
          <a:bodyPr anchor="ctr"/>
          <a:lstStyle/>
          <a:p>
            <a:pPr algn="ctr"/>
            <a:r>
              <a:rPr lang="en-US" dirty="0"/>
              <a:t>Shooting Positions</a:t>
            </a:r>
          </a:p>
        </p:txBody>
      </p:sp>
      <p:pic>
        <p:nvPicPr>
          <p:cNvPr id="11" name="Picture 5" descr="Kneeling.gif">
            <a:extLst>
              <a:ext uri="{FF2B5EF4-FFF2-40B4-BE49-F238E27FC236}">
                <a16:creationId xmlns:a16="http://schemas.microsoft.com/office/drawing/2014/main" id="{2702C83A-6436-0F17-3782-468B394EC476}"/>
              </a:ext>
            </a:extLst>
          </p:cNvPr>
          <p:cNvPicPr>
            <a:picLocks noGrp="1" noRot="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962289" y="2505075"/>
            <a:ext cx="4629305" cy="3684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 name="Content Placeholder 3">
            <a:extLst>
              <a:ext uri="{FF2B5EF4-FFF2-40B4-BE49-F238E27FC236}">
                <a16:creationId xmlns:a16="http://schemas.microsoft.com/office/drawing/2014/main" id="{5D121FF4-C76A-ADD2-2BF3-D40F58A0D9D8}"/>
              </a:ext>
            </a:extLst>
          </p:cNvPr>
          <p:cNvSpPr>
            <a:spLocks noGrp="1" noChangeArrowheads="1"/>
          </p:cNvSpPr>
          <p:nvPr>
            <p:ph sz="quarter" idx="4"/>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numCol="1" anchor="t" anchorCtr="0" compatLnSpc="1">
            <a:prstTxWarp prst="textNoShape">
              <a:avLst/>
            </a:prstTxWarp>
            <a:normAutofit fontScale="92500" lnSpcReduction="10000"/>
          </a:bodyPr>
          <a:lstStyle/>
          <a:p>
            <a:pPr marL="0" indent="0" eaLnBrk="0" fontAlgn="base" hangingPunct="0">
              <a:lnSpc>
                <a:spcPct val="100000"/>
              </a:lnSpc>
              <a:spcBef>
                <a:spcPct val="0"/>
              </a:spcBef>
              <a:spcAft>
                <a:spcPts val="1200"/>
              </a:spcAft>
              <a:buFontTx/>
              <a:buNone/>
            </a:pPr>
            <a:r>
              <a:rPr lang="en-US" altLang="en-US" sz="1600" dirty="0">
                <a:latin typeface="Arial" panose="020B0604020202020204" pitchFamily="34" charset="0"/>
              </a:rPr>
              <a:t>Body position:</a:t>
            </a:r>
          </a:p>
          <a:p>
            <a:pPr marL="285750" indent="-285750" eaLnBrk="0" fontAlgn="base" hangingPunct="0">
              <a:lnSpc>
                <a:spcPct val="100000"/>
              </a:lnSpc>
              <a:spcBef>
                <a:spcPct val="0"/>
              </a:spcBef>
              <a:spcAft>
                <a:spcPts val="1200"/>
              </a:spcAft>
              <a:buFont typeface="Wingdings" panose="05000000000000000000" pitchFamily="2" charset="2"/>
              <a:buChar char="§"/>
            </a:pPr>
            <a:r>
              <a:rPr lang="en-US" altLang="en-US" sz="1600" dirty="0">
                <a:latin typeface="Arial" panose="020B0604020202020204" pitchFamily="34" charset="0"/>
              </a:rPr>
              <a:t>Kneel in a comfortable position.</a:t>
            </a:r>
          </a:p>
          <a:p>
            <a:pPr marL="285750" indent="-285750" eaLnBrk="0" fontAlgn="base" hangingPunct="0">
              <a:lnSpc>
                <a:spcPct val="100000"/>
              </a:lnSpc>
              <a:spcBef>
                <a:spcPct val="0"/>
              </a:spcBef>
              <a:spcAft>
                <a:spcPts val="1200"/>
              </a:spcAft>
              <a:buFont typeface="Wingdings" panose="05000000000000000000" pitchFamily="2" charset="2"/>
              <a:buChar char="§"/>
            </a:pPr>
            <a:r>
              <a:rPr lang="en-US" altLang="en-US" sz="1600" dirty="0">
                <a:latin typeface="Arial" panose="020B0604020202020204" pitchFamily="34" charset="0"/>
              </a:rPr>
              <a:t>Keep the right knee on the floor with the foot directly under the center of the buttocks.</a:t>
            </a:r>
          </a:p>
          <a:p>
            <a:pPr marL="285750" indent="-285750" eaLnBrk="0" fontAlgn="base" hangingPunct="0">
              <a:lnSpc>
                <a:spcPct val="100000"/>
              </a:lnSpc>
              <a:spcBef>
                <a:spcPct val="0"/>
              </a:spcBef>
              <a:spcAft>
                <a:spcPts val="1200"/>
              </a:spcAft>
              <a:buFont typeface="Wingdings" panose="05000000000000000000" pitchFamily="2" charset="2"/>
              <a:buChar char="§"/>
            </a:pPr>
            <a:r>
              <a:rPr lang="en-US" altLang="en-US" sz="1600" dirty="0">
                <a:latin typeface="Arial" panose="020B0604020202020204" pitchFamily="34" charset="0"/>
              </a:rPr>
              <a:t>With the instep and toes of the right foot </a:t>
            </a:r>
            <a:r>
              <a:rPr lang="en-US" altLang="en-US" sz="1600" dirty="0" err="1">
                <a:latin typeface="Arial" panose="020B0604020202020204" pitchFamily="34" charset="0"/>
              </a:rPr>
              <a:t>fl</a:t>
            </a:r>
            <a:r>
              <a:rPr lang="en-US" altLang="en-US" sz="1600" dirty="0">
                <a:latin typeface="Arial" panose="020B0604020202020204" pitchFamily="34" charset="0"/>
              </a:rPr>
              <a:t> at on the ground, sit on the bottom of the heel, not on the back of the foot. Use a kneeling roll on the instep to take pressure off the foot.</a:t>
            </a:r>
          </a:p>
          <a:p>
            <a:pPr marL="285750" indent="-285750" eaLnBrk="0" fontAlgn="base" hangingPunct="0">
              <a:lnSpc>
                <a:spcPct val="100000"/>
              </a:lnSpc>
              <a:spcBef>
                <a:spcPct val="0"/>
              </a:spcBef>
              <a:spcAft>
                <a:spcPts val="1200"/>
              </a:spcAft>
              <a:buFont typeface="Wingdings" panose="05000000000000000000" pitchFamily="2" charset="2"/>
              <a:buChar char="§"/>
            </a:pPr>
            <a:r>
              <a:rPr lang="en-US" altLang="en-US" sz="1600" dirty="0">
                <a:latin typeface="Arial" panose="020B0604020202020204" pitchFamily="34" charset="0"/>
              </a:rPr>
              <a:t>Place the flat part of the left elbow on the flat part of the left kneecap.</a:t>
            </a:r>
          </a:p>
          <a:p>
            <a:pPr marL="285750" indent="-285750" eaLnBrk="0" fontAlgn="base" hangingPunct="0">
              <a:lnSpc>
                <a:spcPct val="100000"/>
              </a:lnSpc>
              <a:spcBef>
                <a:spcPct val="0"/>
              </a:spcBef>
              <a:spcAft>
                <a:spcPts val="1200"/>
              </a:spcAft>
              <a:buFont typeface="Wingdings" panose="05000000000000000000" pitchFamily="2" charset="2"/>
              <a:buChar char="§"/>
            </a:pPr>
            <a:r>
              <a:rPr lang="en-US" altLang="en-US" sz="1600" dirty="0">
                <a:latin typeface="Arial" panose="020B0604020202020204" pitchFamily="34" charset="0"/>
              </a:rPr>
              <a:t>Lay the rifle in the left hand for support. To correct aim, pivot the body on the right foot. Adjust the left foot for balance.</a:t>
            </a:r>
          </a:p>
        </p:txBody>
      </p:sp>
      <p:sp>
        <p:nvSpPr>
          <p:cNvPr id="15" name="TextBox 14">
            <a:extLst>
              <a:ext uri="{FF2B5EF4-FFF2-40B4-BE49-F238E27FC236}">
                <a16:creationId xmlns:a16="http://schemas.microsoft.com/office/drawing/2014/main" id="{E35E59D2-CA61-46EC-4B62-192C5E1D808C}"/>
              </a:ext>
            </a:extLst>
          </p:cNvPr>
          <p:cNvSpPr txBox="1"/>
          <p:nvPr/>
        </p:nvSpPr>
        <p:spPr>
          <a:xfrm>
            <a:off x="3858322" y="4103649"/>
            <a:ext cx="990592" cy="369332"/>
          </a:xfrm>
          <a:prstGeom prst="rect">
            <a:avLst/>
          </a:prstGeom>
          <a:noFill/>
        </p:spPr>
        <p:txBody>
          <a:bodyPr wrap="none" rtlCol="0">
            <a:spAutoFit/>
          </a:bodyPr>
          <a:lstStyle/>
          <a:p>
            <a:r>
              <a:rPr lang="en-US" dirty="0"/>
              <a:t>Kneeling</a:t>
            </a:r>
          </a:p>
        </p:txBody>
      </p:sp>
    </p:spTree>
    <p:extLst>
      <p:ext uri="{BB962C8B-B14F-4D97-AF65-F5344CB8AC3E}">
        <p14:creationId xmlns:p14="http://schemas.microsoft.com/office/powerpoint/2010/main" val="615913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1B513-D3BF-471A-6334-0C235897806B}"/>
              </a:ext>
            </a:extLst>
          </p:cNvPr>
          <p:cNvSpPr>
            <a:spLocks noGrp="1"/>
          </p:cNvSpPr>
          <p:nvPr>
            <p:ph type="title"/>
          </p:nvPr>
        </p:nvSpPr>
        <p:spPr>
          <a:xfrm>
            <a:off x="0" y="365125"/>
            <a:ext cx="12192000" cy="1325563"/>
          </a:xfrm>
        </p:spPr>
        <p:txBody>
          <a:bodyPr/>
          <a:lstStyle/>
          <a:p>
            <a:pPr algn="ctr"/>
            <a:r>
              <a:rPr lang="en-US" dirty="0"/>
              <a:t>Course Outline</a:t>
            </a:r>
          </a:p>
        </p:txBody>
      </p:sp>
      <p:sp>
        <p:nvSpPr>
          <p:cNvPr id="3" name="Content Placeholder 2">
            <a:extLst>
              <a:ext uri="{FF2B5EF4-FFF2-40B4-BE49-F238E27FC236}">
                <a16:creationId xmlns:a16="http://schemas.microsoft.com/office/drawing/2014/main" id="{DC5897B8-880F-96F7-3022-174F156CE8DF}"/>
              </a:ext>
            </a:extLst>
          </p:cNvPr>
          <p:cNvSpPr>
            <a:spLocks noGrp="1"/>
          </p:cNvSpPr>
          <p:nvPr>
            <p:ph idx="1"/>
          </p:nvPr>
        </p:nvSpPr>
        <p:spPr/>
        <p:txBody>
          <a:bodyPr/>
          <a:lstStyle/>
          <a:p>
            <a:r>
              <a:rPr lang="en-US" dirty="0"/>
              <a:t>Section II (35 Minutes)</a:t>
            </a:r>
          </a:p>
          <a:p>
            <a:pPr marL="914400" lvl="1" indent="-457200">
              <a:buFont typeface="+mj-lt"/>
              <a:buAutoNum type="alphaUcPeriod"/>
            </a:pPr>
            <a:r>
              <a:rPr lang="en-US" dirty="0"/>
              <a:t>Range Layout</a:t>
            </a:r>
          </a:p>
          <a:p>
            <a:pPr marL="914400" lvl="1" indent="-457200">
              <a:buFont typeface="+mj-lt"/>
              <a:buAutoNum type="alphaUcPeriod"/>
            </a:pPr>
            <a:r>
              <a:rPr lang="en-US" dirty="0"/>
              <a:t>Range Operation Rules</a:t>
            </a:r>
          </a:p>
          <a:p>
            <a:endParaRPr lang="en-US" dirty="0"/>
          </a:p>
        </p:txBody>
      </p:sp>
    </p:spTree>
    <p:extLst>
      <p:ext uri="{BB962C8B-B14F-4D97-AF65-F5344CB8AC3E}">
        <p14:creationId xmlns:p14="http://schemas.microsoft.com/office/powerpoint/2010/main" val="972097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532C424-6952-0D63-4869-3987969D9991}"/>
              </a:ext>
            </a:extLst>
          </p:cNvPr>
          <p:cNvSpPr>
            <a:spLocks noGrp="1"/>
          </p:cNvSpPr>
          <p:nvPr>
            <p:ph sz="quarter" idx="4"/>
          </p:nvPr>
        </p:nvSpPr>
        <p:spPr/>
        <p:txBody>
          <a:bodyPr>
            <a:normAutofit fontScale="62500" lnSpcReduction="20000"/>
          </a:bodyPr>
          <a:lstStyle/>
          <a:p>
            <a:r>
              <a:rPr lang="en-US" dirty="0"/>
              <a:t>Body: Sit cross-legged at a 45-degree angle to the line of fire.</a:t>
            </a:r>
          </a:p>
          <a:p>
            <a:r>
              <a:rPr lang="en-US" dirty="0"/>
              <a:t>Feet: With the sides of the feet flat on the ground, rest the calves on the upper sides of the feet.</a:t>
            </a:r>
          </a:p>
          <a:p>
            <a:r>
              <a:rPr lang="en-US" dirty="0"/>
              <a:t>Elbows: Rest both elbows on the legs just in front of the knees.</a:t>
            </a:r>
          </a:p>
          <a:p>
            <a:r>
              <a:rPr lang="en-US" dirty="0"/>
              <a:t>Face: Place your cheek against the stock so you are looking down the barrel.</a:t>
            </a:r>
          </a:p>
          <a:p>
            <a:r>
              <a:rPr lang="en-US" dirty="0"/>
              <a:t>Left Hand: Hold the fore-end of the rifle with the left hand.</a:t>
            </a:r>
          </a:p>
          <a:p>
            <a:r>
              <a:rPr lang="en-US" dirty="0"/>
              <a:t>Right Hand: Grasps the rifle grip with the right hand</a:t>
            </a:r>
          </a:p>
          <a:p>
            <a:r>
              <a:rPr lang="en-US" dirty="0"/>
              <a:t>Right Shoulder: Position the rifle butt against the right shoulder so sights are eye level.</a:t>
            </a:r>
          </a:p>
        </p:txBody>
      </p:sp>
      <p:sp>
        <p:nvSpPr>
          <p:cNvPr id="7" name="Title 1">
            <a:extLst>
              <a:ext uri="{FF2B5EF4-FFF2-40B4-BE49-F238E27FC236}">
                <a16:creationId xmlns:a16="http://schemas.microsoft.com/office/drawing/2014/main" id="{7F3F940D-7BCD-53A1-3D7E-5BA5AB52FA74}"/>
              </a:ext>
            </a:extLst>
          </p:cNvPr>
          <p:cNvSpPr>
            <a:spLocks noGrp="1"/>
          </p:cNvSpPr>
          <p:nvPr>
            <p:ph type="title"/>
          </p:nvPr>
        </p:nvSpPr>
        <p:spPr>
          <a:xfrm>
            <a:off x="0" y="365125"/>
            <a:ext cx="12192000" cy="1325563"/>
          </a:xfrm>
        </p:spPr>
        <p:txBody>
          <a:bodyPr/>
          <a:lstStyle/>
          <a:p>
            <a:pPr algn="ctr"/>
            <a:r>
              <a:rPr lang="en-US" dirty="0"/>
              <a:t>Section III</a:t>
            </a:r>
          </a:p>
        </p:txBody>
      </p:sp>
      <p:sp>
        <p:nvSpPr>
          <p:cNvPr id="8" name="Text Placeholder 2">
            <a:extLst>
              <a:ext uri="{FF2B5EF4-FFF2-40B4-BE49-F238E27FC236}">
                <a16:creationId xmlns:a16="http://schemas.microsoft.com/office/drawing/2014/main" id="{C8FA83A5-2445-EA7F-8A70-ABAB9BA7B21D}"/>
              </a:ext>
            </a:extLst>
          </p:cNvPr>
          <p:cNvSpPr>
            <a:spLocks noGrp="1"/>
          </p:cNvSpPr>
          <p:nvPr>
            <p:ph type="body" idx="1"/>
          </p:nvPr>
        </p:nvSpPr>
        <p:spPr>
          <a:xfrm>
            <a:off x="839788" y="1681163"/>
            <a:ext cx="10512425" cy="823912"/>
          </a:xfrm>
        </p:spPr>
        <p:txBody>
          <a:bodyPr anchor="ctr"/>
          <a:lstStyle/>
          <a:p>
            <a:pPr algn="ctr"/>
            <a:r>
              <a:rPr lang="en-US" dirty="0"/>
              <a:t>Shooting Positions</a:t>
            </a:r>
          </a:p>
        </p:txBody>
      </p:sp>
      <p:pic>
        <p:nvPicPr>
          <p:cNvPr id="5" name="Content Placeholder 4">
            <a:extLst>
              <a:ext uri="{FF2B5EF4-FFF2-40B4-BE49-F238E27FC236}">
                <a16:creationId xmlns:a16="http://schemas.microsoft.com/office/drawing/2014/main" id="{7B4652EF-958F-9EA2-02CF-EBAD51F63EB5}"/>
              </a:ext>
            </a:extLst>
          </p:cNvPr>
          <p:cNvPicPr>
            <a:picLocks noGrp="1" noChangeAspect="1"/>
          </p:cNvPicPr>
          <p:nvPr>
            <p:ph sz="half" idx="2"/>
          </p:nvPr>
        </p:nvPicPr>
        <p:blipFill>
          <a:blip r:embed="rId3"/>
          <a:stretch>
            <a:fillRect/>
          </a:stretch>
        </p:blipFill>
        <p:spPr>
          <a:xfrm>
            <a:off x="355590" y="2505074"/>
            <a:ext cx="5253552" cy="3684588"/>
          </a:xfrm>
          <a:prstGeom prst="rect">
            <a:avLst/>
          </a:prstGeom>
        </p:spPr>
      </p:pic>
    </p:spTree>
    <p:extLst>
      <p:ext uri="{BB962C8B-B14F-4D97-AF65-F5344CB8AC3E}">
        <p14:creationId xmlns:p14="http://schemas.microsoft.com/office/powerpoint/2010/main" val="1834795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E878005A-629E-E2F0-39B5-0ADD34150A77}"/>
              </a:ext>
            </a:extLst>
          </p:cNvPr>
          <p:cNvPicPr>
            <a:picLocks noGrp="1" noChangeAspect="1"/>
          </p:cNvPicPr>
          <p:nvPr>
            <p:ph sz="half" idx="2"/>
          </p:nvPr>
        </p:nvPicPr>
        <p:blipFill>
          <a:blip r:embed="rId3"/>
          <a:stretch>
            <a:fillRect/>
          </a:stretch>
        </p:blipFill>
        <p:spPr>
          <a:xfrm>
            <a:off x="1343864" y="2505074"/>
            <a:ext cx="4287502" cy="3684589"/>
          </a:xfrm>
          <a:prstGeom prst="rect">
            <a:avLst/>
          </a:prstGeom>
        </p:spPr>
      </p:pic>
      <p:sp>
        <p:nvSpPr>
          <p:cNvPr id="6" name="Content Placeholder 5">
            <a:extLst>
              <a:ext uri="{FF2B5EF4-FFF2-40B4-BE49-F238E27FC236}">
                <a16:creationId xmlns:a16="http://schemas.microsoft.com/office/drawing/2014/main" id="{E532C424-6952-0D63-4869-3987969D9991}"/>
              </a:ext>
            </a:extLst>
          </p:cNvPr>
          <p:cNvSpPr>
            <a:spLocks noGrp="1"/>
          </p:cNvSpPr>
          <p:nvPr>
            <p:ph sz="quarter" idx="4"/>
          </p:nvPr>
        </p:nvSpPr>
        <p:spPr/>
        <p:txBody>
          <a:bodyPr>
            <a:normAutofit fontScale="62500" lnSpcReduction="20000"/>
          </a:bodyPr>
          <a:lstStyle/>
          <a:p>
            <a:r>
              <a:rPr lang="en-US" dirty="0"/>
              <a:t>Body &amp; Feet: Seated at the bench. Body forward slightly, and feet flat on the floor</a:t>
            </a:r>
          </a:p>
          <a:p>
            <a:r>
              <a:rPr lang="en-US" dirty="0"/>
              <a:t>Body &amp; Head: Keep the body and head comfortably erect.</a:t>
            </a:r>
          </a:p>
          <a:p>
            <a:r>
              <a:rPr lang="en-US" dirty="0"/>
              <a:t>Face: Place your cheek against the stock so you are looking down the barrel.</a:t>
            </a:r>
          </a:p>
          <a:p>
            <a:r>
              <a:rPr lang="en-US" dirty="0"/>
              <a:t>Left Arm: Rest the left elbow against the bench to support the rifle</a:t>
            </a:r>
          </a:p>
          <a:p>
            <a:r>
              <a:rPr lang="en-US" dirty="0"/>
              <a:t>Left Hand: Place the left hand under the fore-end of the rifle to support the weight of the rifle.</a:t>
            </a:r>
          </a:p>
          <a:p>
            <a:r>
              <a:rPr lang="en-US" dirty="0"/>
              <a:t>Right Hand: Grasps the rifle grip with the right hand</a:t>
            </a:r>
          </a:p>
          <a:p>
            <a:r>
              <a:rPr lang="en-US" dirty="0"/>
              <a:t>Right Shoulder: Position the rifle butt against the right shoulder so sights are eye level.</a:t>
            </a:r>
          </a:p>
        </p:txBody>
      </p:sp>
      <p:sp>
        <p:nvSpPr>
          <p:cNvPr id="7" name="Title 1">
            <a:extLst>
              <a:ext uri="{FF2B5EF4-FFF2-40B4-BE49-F238E27FC236}">
                <a16:creationId xmlns:a16="http://schemas.microsoft.com/office/drawing/2014/main" id="{7F3F940D-7BCD-53A1-3D7E-5BA5AB52FA74}"/>
              </a:ext>
            </a:extLst>
          </p:cNvPr>
          <p:cNvSpPr>
            <a:spLocks noGrp="1"/>
          </p:cNvSpPr>
          <p:nvPr>
            <p:ph type="title"/>
          </p:nvPr>
        </p:nvSpPr>
        <p:spPr>
          <a:xfrm>
            <a:off x="0" y="365125"/>
            <a:ext cx="12192000" cy="1325563"/>
          </a:xfrm>
        </p:spPr>
        <p:txBody>
          <a:bodyPr/>
          <a:lstStyle/>
          <a:p>
            <a:pPr algn="ctr"/>
            <a:r>
              <a:rPr lang="en-US" dirty="0"/>
              <a:t>Section III</a:t>
            </a:r>
          </a:p>
        </p:txBody>
      </p:sp>
      <p:sp>
        <p:nvSpPr>
          <p:cNvPr id="8" name="Text Placeholder 2">
            <a:extLst>
              <a:ext uri="{FF2B5EF4-FFF2-40B4-BE49-F238E27FC236}">
                <a16:creationId xmlns:a16="http://schemas.microsoft.com/office/drawing/2014/main" id="{C8FA83A5-2445-EA7F-8A70-ABAB9BA7B21D}"/>
              </a:ext>
            </a:extLst>
          </p:cNvPr>
          <p:cNvSpPr>
            <a:spLocks noGrp="1"/>
          </p:cNvSpPr>
          <p:nvPr>
            <p:ph type="body" idx="1"/>
          </p:nvPr>
        </p:nvSpPr>
        <p:spPr>
          <a:xfrm>
            <a:off x="839788" y="1681163"/>
            <a:ext cx="10512425" cy="823912"/>
          </a:xfrm>
        </p:spPr>
        <p:txBody>
          <a:bodyPr anchor="ctr"/>
          <a:lstStyle/>
          <a:p>
            <a:pPr algn="ctr"/>
            <a:r>
              <a:rPr lang="en-US" dirty="0"/>
              <a:t>Shooting Positions</a:t>
            </a:r>
          </a:p>
        </p:txBody>
      </p:sp>
    </p:spTree>
    <p:extLst>
      <p:ext uri="{BB962C8B-B14F-4D97-AF65-F5344CB8AC3E}">
        <p14:creationId xmlns:p14="http://schemas.microsoft.com/office/powerpoint/2010/main" val="40467233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081FC16-7F68-F795-385D-8BDD7D54603B}"/>
              </a:ext>
            </a:extLst>
          </p:cNvPr>
          <p:cNvSpPr>
            <a:spLocks noGrp="1"/>
          </p:cNvSpPr>
          <p:nvPr>
            <p:ph type="body" idx="1"/>
          </p:nvPr>
        </p:nvSpPr>
        <p:spPr>
          <a:xfrm>
            <a:off x="839788" y="1681163"/>
            <a:ext cx="10512424" cy="823912"/>
          </a:xfrm>
        </p:spPr>
        <p:txBody>
          <a:bodyPr anchor="ctr"/>
          <a:lstStyle/>
          <a:p>
            <a:pPr algn="ctr"/>
            <a:r>
              <a:rPr lang="en-US" dirty="0"/>
              <a:t>Safety Guidelines</a:t>
            </a:r>
          </a:p>
        </p:txBody>
      </p:sp>
      <p:sp>
        <p:nvSpPr>
          <p:cNvPr id="7" name="Title 1">
            <a:extLst>
              <a:ext uri="{FF2B5EF4-FFF2-40B4-BE49-F238E27FC236}">
                <a16:creationId xmlns:a16="http://schemas.microsoft.com/office/drawing/2014/main" id="{11702EDF-0ABE-9B0E-DCDC-8FE0E03C611B}"/>
              </a:ext>
            </a:extLst>
          </p:cNvPr>
          <p:cNvSpPr>
            <a:spLocks noGrp="1"/>
          </p:cNvSpPr>
          <p:nvPr>
            <p:ph type="title"/>
          </p:nvPr>
        </p:nvSpPr>
        <p:spPr>
          <a:xfrm>
            <a:off x="0" y="365125"/>
            <a:ext cx="12192000" cy="1325563"/>
          </a:xfrm>
        </p:spPr>
        <p:txBody>
          <a:bodyPr/>
          <a:lstStyle/>
          <a:p>
            <a:pPr algn="ctr"/>
            <a:r>
              <a:rPr lang="en-US" dirty="0"/>
              <a:t>Section III</a:t>
            </a:r>
          </a:p>
        </p:txBody>
      </p:sp>
      <p:sp>
        <p:nvSpPr>
          <p:cNvPr id="8" name="Content Placeholder 3">
            <a:extLst>
              <a:ext uri="{FF2B5EF4-FFF2-40B4-BE49-F238E27FC236}">
                <a16:creationId xmlns:a16="http://schemas.microsoft.com/office/drawing/2014/main" id="{34AF3BBE-85F1-05AD-71CA-CD5658002340}"/>
              </a:ext>
            </a:extLst>
          </p:cNvPr>
          <p:cNvSpPr>
            <a:spLocks noGrp="1"/>
          </p:cNvSpPr>
          <p:nvPr>
            <p:ph sz="half" idx="2"/>
          </p:nvPr>
        </p:nvSpPr>
        <p:spPr>
          <a:xfrm>
            <a:off x="839788" y="2505075"/>
            <a:ext cx="10512424" cy="3684588"/>
          </a:xfrm>
        </p:spPr>
        <p:txBody>
          <a:bodyPr anchor="t">
            <a:normAutofit/>
          </a:bodyPr>
          <a:lstStyle/>
          <a:p>
            <a:r>
              <a:rPr lang="en-US" sz="3600" b="1" u="sng" dirty="0">
                <a:solidFill>
                  <a:srgbClr val="FF0000"/>
                </a:solidFill>
              </a:rPr>
              <a:t>Always</a:t>
            </a:r>
            <a:r>
              <a:rPr lang="en-US" sz="3600" dirty="0"/>
              <a:t> Keep your gun pointed in a safe direction</a:t>
            </a:r>
          </a:p>
          <a:p>
            <a:r>
              <a:rPr lang="en-US" sz="3600" b="1" u="sng" dirty="0">
                <a:solidFill>
                  <a:srgbClr val="FF0000"/>
                </a:solidFill>
              </a:rPr>
              <a:t>Always</a:t>
            </a:r>
            <a:r>
              <a:rPr lang="en-US" sz="3600" dirty="0"/>
              <a:t> keep your finger off the trigger until ready to shoot</a:t>
            </a:r>
          </a:p>
          <a:p>
            <a:r>
              <a:rPr lang="en-US" sz="3600" b="1" u="sng" dirty="0">
                <a:solidFill>
                  <a:srgbClr val="FF0000"/>
                </a:solidFill>
              </a:rPr>
              <a:t>Always</a:t>
            </a:r>
            <a:r>
              <a:rPr lang="en-US" sz="3600" dirty="0"/>
              <a:t> keep your gun unloaded until ready to use</a:t>
            </a:r>
          </a:p>
        </p:txBody>
      </p:sp>
    </p:spTree>
    <p:extLst>
      <p:ext uri="{BB962C8B-B14F-4D97-AF65-F5344CB8AC3E}">
        <p14:creationId xmlns:p14="http://schemas.microsoft.com/office/powerpoint/2010/main" val="16165608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A1784DF-4303-5A96-727A-31580F5B7D52}"/>
              </a:ext>
            </a:extLst>
          </p:cNvPr>
          <p:cNvSpPr>
            <a:spLocks noGrp="1"/>
          </p:cNvSpPr>
          <p:nvPr>
            <p:ph sz="half" idx="2"/>
          </p:nvPr>
        </p:nvSpPr>
        <p:spPr>
          <a:xfrm>
            <a:off x="839788" y="2505075"/>
            <a:ext cx="10512424" cy="3684588"/>
          </a:xfrm>
        </p:spPr>
        <p:txBody>
          <a:bodyPr>
            <a:normAutofit/>
          </a:bodyPr>
          <a:lstStyle/>
          <a:p>
            <a:pPr marL="514350" indent="-514350">
              <a:buFont typeface="+mj-lt"/>
              <a:buAutoNum type="arabicPeriod"/>
            </a:pPr>
            <a:r>
              <a:rPr lang="en-US" dirty="0"/>
              <a:t>Before using a gun:</a:t>
            </a:r>
          </a:p>
          <a:p>
            <a:pPr marL="971550" lvl="1" indent="-514350">
              <a:buFont typeface="+mj-lt"/>
              <a:buAutoNum type="alphaUcPeriod"/>
            </a:pPr>
            <a:r>
              <a:rPr lang="en-US" dirty="0"/>
              <a:t>Always get permission from your parent/guardian.</a:t>
            </a:r>
          </a:p>
          <a:p>
            <a:pPr marL="971550" lvl="1" indent="-514350">
              <a:buFont typeface="+mj-lt"/>
              <a:buAutoNum type="alphaUcPeriod"/>
            </a:pPr>
            <a:r>
              <a:rPr lang="en-US" dirty="0"/>
              <a:t>Always have an adult present when using a gun.</a:t>
            </a:r>
          </a:p>
          <a:p>
            <a:pPr marL="971550" lvl="1" indent="-514350">
              <a:buFont typeface="+mj-lt"/>
              <a:buAutoNum type="alphaUcPeriod"/>
            </a:pPr>
            <a:r>
              <a:rPr lang="en-US" dirty="0"/>
              <a:t>Know how the gun works and how to use it.</a:t>
            </a:r>
          </a:p>
          <a:p>
            <a:pPr marL="971550" lvl="1" indent="-514350">
              <a:buFont typeface="+mj-lt"/>
              <a:buAutoNum type="alphaUcPeriod"/>
            </a:pPr>
            <a:r>
              <a:rPr lang="en-US" dirty="0"/>
              <a:t>Always be sure of your target and what is beyond the target.</a:t>
            </a:r>
          </a:p>
          <a:p>
            <a:pPr marL="971550" lvl="1" indent="-514350">
              <a:buFont typeface="+mj-lt"/>
              <a:buAutoNum type="alphaUcPeriod"/>
            </a:pPr>
            <a:r>
              <a:rPr lang="en-US" dirty="0"/>
              <a:t>Always wear eye protection</a:t>
            </a:r>
          </a:p>
          <a:p>
            <a:pPr marL="971550" lvl="1" indent="-514350">
              <a:buFont typeface="+mj-lt"/>
              <a:buAutoNum type="alphaUcPeriod"/>
            </a:pPr>
            <a:r>
              <a:rPr lang="en-US" dirty="0"/>
              <a:t>Never reuse BBs</a:t>
            </a:r>
          </a:p>
        </p:txBody>
      </p:sp>
      <p:sp>
        <p:nvSpPr>
          <p:cNvPr id="7" name="Title 1">
            <a:extLst>
              <a:ext uri="{FF2B5EF4-FFF2-40B4-BE49-F238E27FC236}">
                <a16:creationId xmlns:a16="http://schemas.microsoft.com/office/drawing/2014/main" id="{E0C12532-E05A-5B23-4457-0C4871E1BA33}"/>
              </a:ext>
            </a:extLst>
          </p:cNvPr>
          <p:cNvSpPr>
            <a:spLocks noGrp="1"/>
          </p:cNvSpPr>
          <p:nvPr>
            <p:ph type="title"/>
          </p:nvPr>
        </p:nvSpPr>
        <p:spPr>
          <a:xfrm>
            <a:off x="0" y="365125"/>
            <a:ext cx="12192000" cy="1325563"/>
          </a:xfrm>
        </p:spPr>
        <p:txBody>
          <a:bodyPr/>
          <a:lstStyle/>
          <a:p>
            <a:pPr algn="ctr"/>
            <a:r>
              <a:rPr lang="en-US" dirty="0"/>
              <a:t>Section III</a:t>
            </a:r>
          </a:p>
        </p:txBody>
      </p:sp>
      <p:sp>
        <p:nvSpPr>
          <p:cNvPr id="8" name="Text Placeholder 2">
            <a:extLst>
              <a:ext uri="{FF2B5EF4-FFF2-40B4-BE49-F238E27FC236}">
                <a16:creationId xmlns:a16="http://schemas.microsoft.com/office/drawing/2014/main" id="{523E9C06-4E0A-D503-C40B-898481C6A4B0}"/>
              </a:ext>
            </a:extLst>
          </p:cNvPr>
          <p:cNvSpPr>
            <a:spLocks noGrp="1"/>
          </p:cNvSpPr>
          <p:nvPr>
            <p:ph type="body" idx="1"/>
          </p:nvPr>
        </p:nvSpPr>
        <p:spPr>
          <a:xfrm>
            <a:off x="839788" y="1681163"/>
            <a:ext cx="10512425" cy="823912"/>
          </a:xfrm>
        </p:spPr>
        <p:txBody>
          <a:bodyPr anchor="ctr"/>
          <a:lstStyle/>
          <a:p>
            <a:pPr algn="ctr"/>
            <a:r>
              <a:rPr lang="en-US" dirty="0"/>
              <a:t>Safety Guidelines</a:t>
            </a:r>
          </a:p>
        </p:txBody>
      </p:sp>
    </p:spTree>
    <p:extLst>
      <p:ext uri="{BB962C8B-B14F-4D97-AF65-F5344CB8AC3E}">
        <p14:creationId xmlns:p14="http://schemas.microsoft.com/office/powerpoint/2010/main" val="10189541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A1784DF-4303-5A96-727A-31580F5B7D52}"/>
              </a:ext>
            </a:extLst>
          </p:cNvPr>
          <p:cNvSpPr>
            <a:spLocks noGrp="1"/>
          </p:cNvSpPr>
          <p:nvPr>
            <p:ph sz="half" idx="2"/>
          </p:nvPr>
        </p:nvSpPr>
        <p:spPr>
          <a:xfrm>
            <a:off x="839788" y="2505075"/>
            <a:ext cx="10512424" cy="3684588"/>
          </a:xfrm>
        </p:spPr>
        <p:txBody>
          <a:bodyPr>
            <a:normAutofit fontScale="55000" lnSpcReduction="20000"/>
          </a:bodyPr>
          <a:lstStyle/>
          <a:p>
            <a:pPr marL="514350" indent="-514350">
              <a:buFont typeface="+mj-lt"/>
              <a:buAutoNum type="arabicPeriod"/>
            </a:pPr>
            <a:r>
              <a:rPr lang="en-US" b="1" u="sng" dirty="0"/>
              <a:t>Always</a:t>
            </a:r>
            <a:r>
              <a:rPr lang="en-US" dirty="0"/>
              <a:t> keep the gun pointed in a safe direction.</a:t>
            </a:r>
          </a:p>
          <a:p>
            <a:pPr marL="514350" indent="-514350">
              <a:buFont typeface="+mj-lt"/>
              <a:buAutoNum type="arabicPeriod"/>
            </a:pPr>
            <a:r>
              <a:rPr lang="en-US" b="1" u="sng" dirty="0"/>
              <a:t>Always</a:t>
            </a:r>
            <a:r>
              <a:rPr lang="en-US" dirty="0"/>
              <a:t> keep your finger off the trigger until ready to shoot</a:t>
            </a:r>
          </a:p>
          <a:p>
            <a:pPr marL="514350" indent="-514350">
              <a:buFont typeface="+mj-lt"/>
              <a:buAutoNum type="arabicPeriod"/>
            </a:pPr>
            <a:r>
              <a:rPr lang="en-US" b="1" u="sng" dirty="0"/>
              <a:t>Always</a:t>
            </a:r>
            <a:r>
              <a:rPr lang="en-US" dirty="0"/>
              <a:t> keep the gun unloaded until ready to use</a:t>
            </a:r>
          </a:p>
          <a:p>
            <a:pPr marL="514350" indent="-514350">
              <a:buFont typeface="+mj-lt"/>
              <a:buAutoNum type="arabicPeriod"/>
            </a:pPr>
            <a:r>
              <a:rPr lang="en-US" dirty="0"/>
              <a:t>Know how to use the gun safely</a:t>
            </a:r>
          </a:p>
          <a:p>
            <a:pPr marL="514350" indent="-514350">
              <a:buFont typeface="+mj-lt"/>
              <a:buAutoNum type="arabicPeriod"/>
            </a:pPr>
            <a:r>
              <a:rPr lang="en-US" dirty="0"/>
              <a:t>Be sure the gun is safe to operate.</a:t>
            </a:r>
          </a:p>
          <a:p>
            <a:pPr marL="514350" indent="-514350">
              <a:buFont typeface="+mj-lt"/>
              <a:buAutoNum type="arabicPeriod"/>
            </a:pPr>
            <a:r>
              <a:rPr lang="en-US" dirty="0"/>
              <a:t>Use only the correct ammunition for the gun.</a:t>
            </a:r>
          </a:p>
          <a:p>
            <a:pPr marL="514350" indent="-514350">
              <a:buFont typeface="+mj-lt"/>
              <a:buAutoNum type="arabicPeriod"/>
            </a:pPr>
            <a:r>
              <a:rPr lang="en-US" dirty="0"/>
              <a:t>Wear eye protection</a:t>
            </a:r>
          </a:p>
          <a:p>
            <a:pPr marL="514350" indent="-514350">
              <a:buFont typeface="+mj-lt"/>
              <a:buAutoNum type="arabicPeriod"/>
            </a:pPr>
            <a:r>
              <a:rPr lang="en-US" dirty="0"/>
              <a:t>Never use alcohol or drugs before or when shooting</a:t>
            </a:r>
          </a:p>
          <a:p>
            <a:pPr marL="514350" indent="-514350">
              <a:buFont typeface="+mj-lt"/>
              <a:buAutoNum type="arabicPeriod"/>
            </a:pPr>
            <a:r>
              <a:rPr lang="en-US" dirty="0"/>
              <a:t>Most guns have a mechanism called a safety</a:t>
            </a:r>
          </a:p>
          <a:p>
            <a:pPr marL="514350" indent="-514350">
              <a:buFont typeface="+mj-lt"/>
              <a:buAutoNum type="arabicPeriod"/>
            </a:pPr>
            <a:r>
              <a:rPr lang="en-US" dirty="0"/>
              <a:t>Although not mandatory for BB gun shooting ear protection may also be worn</a:t>
            </a:r>
          </a:p>
          <a:p>
            <a:pPr marL="514350" indent="-514350">
              <a:buFont typeface="+mj-lt"/>
              <a:buAutoNum type="arabicPeriod"/>
            </a:pPr>
            <a:r>
              <a:rPr lang="en-US" dirty="0"/>
              <a:t>Know your target and what is beyond the target</a:t>
            </a:r>
          </a:p>
          <a:p>
            <a:pPr marL="514350" indent="-514350">
              <a:buFont typeface="+mj-lt"/>
              <a:buAutoNum type="arabicPeriod"/>
            </a:pPr>
            <a:r>
              <a:rPr lang="en-US" dirty="0"/>
              <a:t>Store guns so they are not accessible to any unauthorized person</a:t>
            </a:r>
          </a:p>
        </p:txBody>
      </p:sp>
      <p:sp>
        <p:nvSpPr>
          <p:cNvPr id="7" name="Title 1">
            <a:extLst>
              <a:ext uri="{FF2B5EF4-FFF2-40B4-BE49-F238E27FC236}">
                <a16:creationId xmlns:a16="http://schemas.microsoft.com/office/drawing/2014/main" id="{E0C12532-E05A-5B23-4457-0C4871E1BA33}"/>
              </a:ext>
            </a:extLst>
          </p:cNvPr>
          <p:cNvSpPr>
            <a:spLocks noGrp="1"/>
          </p:cNvSpPr>
          <p:nvPr>
            <p:ph type="title"/>
          </p:nvPr>
        </p:nvSpPr>
        <p:spPr>
          <a:xfrm>
            <a:off x="0" y="365125"/>
            <a:ext cx="12192000" cy="1325563"/>
          </a:xfrm>
        </p:spPr>
        <p:txBody>
          <a:bodyPr/>
          <a:lstStyle/>
          <a:p>
            <a:pPr algn="ctr"/>
            <a:r>
              <a:rPr lang="en-US" dirty="0"/>
              <a:t>Section III</a:t>
            </a:r>
          </a:p>
        </p:txBody>
      </p:sp>
      <p:sp>
        <p:nvSpPr>
          <p:cNvPr id="8" name="Text Placeholder 2">
            <a:extLst>
              <a:ext uri="{FF2B5EF4-FFF2-40B4-BE49-F238E27FC236}">
                <a16:creationId xmlns:a16="http://schemas.microsoft.com/office/drawing/2014/main" id="{523E9C06-4E0A-D503-C40B-898481C6A4B0}"/>
              </a:ext>
            </a:extLst>
          </p:cNvPr>
          <p:cNvSpPr>
            <a:spLocks noGrp="1"/>
          </p:cNvSpPr>
          <p:nvPr>
            <p:ph type="body" idx="1"/>
          </p:nvPr>
        </p:nvSpPr>
        <p:spPr>
          <a:xfrm>
            <a:off x="839788" y="1681163"/>
            <a:ext cx="10512425" cy="823912"/>
          </a:xfrm>
        </p:spPr>
        <p:txBody>
          <a:bodyPr anchor="ctr"/>
          <a:lstStyle/>
          <a:p>
            <a:pPr algn="ctr"/>
            <a:r>
              <a:rPr lang="en-US" dirty="0"/>
              <a:t>Safety Guidelines</a:t>
            </a:r>
          </a:p>
        </p:txBody>
      </p:sp>
    </p:spTree>
    <p:extLst>
      <p:ext uri="{BB962C8B-B14F-4D97-AF65-F5344CB8AC3E}">
        <p14:creationId xmlns:p14="http://schemas.microsoft.com/office/powerpoint/2010/main" val="1074837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60AEDA5-6C2F-7355-AA39-1E52BA149648}"/>
              </a:ext>
            </a:extLst>
          </p:cNvPr>
          <p:cNvSpPr>
            <a:spLocks noGrp="1"/>
          </p:cNvSpPr>
          <p:nvPr>
            <p:ph type="body" idx="1"/>
          </p:nvPr>
        </p:nvSpPr>
        <p:spPr>
          <a:xfrm>
            <a:off x="839788" y="1681163"/>
            <a:ext cx="10512424" cy="823912"/>
          </a:xfrm>
        </p:spPr>
        <p:txBody>
          <a:bodyPr anchor="ctr"/>
          <a:lstStyle/>
          <a:p>
            <a:pPr algn="ctr"/>
            <a:r>
              <a:rPr lang="en-US" dirty="0"/>
              <a:t>Range Commands</a:t>
            </a:r>
          </a:p>
        </p:txBody>
      </p:sp>
      <p:sp>
        <p:nvSpPr>
          <p:cNvPr id="7" name="Title 1">
            <a:extLst>
              <a:ext uri="{FF2B5EF4-FFF2-40B4-BE49-F238E27FC236}">
                <a16:creationId xmlns:a16="http://schemas.microsoft.com/office/drawing/2014/main" id="{2CC34E13-1A6A-B33A-FFDC-932628DAFFCB}"/>
              </a:ext>
            </a:extLst>
          </p:cNvPr>
          <p:cNvSpPr>
            <a:spLocks noGrp="1"/>
          </p:cNvSpPr>
          <p:nvPr>
            <p:ph type="title"/>
          </p:nvPr>
        </p:nvSpPr>
        <p:spPr>
          <a:xfrm>
            <a:off x="0" y="365125"/>
            <a:ext cx="12192000" cy="1325563"/>
          </a:xfrm>
        </p:spPr>
        <p:txBody>
          <a:bodyPr/>
          <a:lstStyle/>
          <a:p>
            <a:pPr algn="ctr"/>
            <a:r>
              <a:rPr lang="en-US" dirty="0"/>
              <a:t>Section III</a:t>
            </a:r>
          </a:p>
        </p:txBody>
      </p:sp>
      <p:pic>
        <p:nvPicPr>
          <p:cNvPr id="12" name="Content Placeholder 11">
            <a:extLst>
              <a:ext uri="{FF2B5EF4-FFF2-40B4-BE49-F238E27FC236}">
                <a16:creationId xmlns:a16="http://schemas.microsoft.com/office/drawing/2014/main" id="{61263A41-E739-573E-484C-52FC7E6C09B0}"/>
              </a:ext>
            </a:extLst>
          </p:cNvPr>
          <p:cNvPicPr>
            <a:picLocks noGrp="1" noChangeAspect="1"/>
          </p:cNvPicPr>
          <p:nvPr>
            <p:ph sz="half" idx="2"/>
          </p:nvPr>
        </p:nvPicPr>
        <p:blipFill>
          <a:blip r:embed="rId3"/>
          <a:stretch>
            <a:fillRect/>
          </a:stretch>
        </p:blipFill>
        <p:spPr>
          <a:xfrm rot="5400000">
            <a:off x="3864171" y="1428709"/>
            <a:ext cx="4192312" cy="6345043"/>
          </a:xfrm>
          <a:prstGeom prst="rect">
            <a:avLst/>
          </a:prstGeom>
        </p:spPr>
      </p:pic>
    </p:spTree>
    <p:extLst>
      <p:ext uri="{BB962C8B-B14F-4D97-AF65-F5344CB8AC3E}">
        <p14:creationId xmlns:p14="http://schemas.microsoft.com/office/powerpoint/2010/main" val="10963471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715CE9-2144-EED9-BF9D-4C1445700474}"/>
              </a:ext>
            </a:extLst>
          </p:cNvPr>
          <p:cNvSpPr>
            <a:spLocks noGrp="1"/>
          </p:cNvSpPr>
          <p:nvPr>
            <p:ph type="body" idx="1"/>
          </p:nvPr>
        </p:nvSpPr>
        <p:spPr>
          <a:xfrm>
            <a:off x="839788" y="1681163"/>
            <a:ext cx="10512424" cy="823912"/>
          </a:xfrm>
        </p:spPr>
        <p:txBody>
          <a:bodyPr anchor="ctr"/>
          <a:lstStyle/>
          <a:p>
            <a:pPr algn="ctr"/>
            <a:r>
              <a:rPr lang="en-US" dirty="0"/>
              <a:t>BB Gun Shooting Practice</a:t>
            </a:r>
          </a:p>
        </p:txBody>
      </p:sp>
      <p:sp>
        <p:nvSpPr>
          <p:cNvPr id="7" name="Title 1">
            <a:extLst>
              <a:ext uri="{FF2B5EF4-FFF2-40B4-BE49-F238E27FC236}">
                <a16:creationId xmlns:a16="http://schemas.microsoft.com/office/drawing/2014/main" id="{7C77470E-3AD9-CCE0-FB50-438B27573870}"/>
              </a:ext>
            </a:extLst>
          </p:cNvPr>
          <p:cNvSpPr>
            <a:spLocks noGrp="1"/>
          </p:cNvSpPr>
          <p:nvPr>
            <p:ph type="title"/>
          </p:nvPr>
        </p:nvSpPr>
        <p:spPr>
          <a:xfrm>
            <a:off x="0" y="365125"/>
            <a:ext cx="12192000" cy="1325563"/>
          </a:xfrm>
        </p:spPr>
        <p:txBody>
          <a:bodyPr/>
          <a:lstStyle/>
          <a:p>
            <a:pPr algn="ctr"/>
            <a:r>
              <a:rPr lang="en-US" dirty="0"/>
              <a:t>Section III</a:t>
            </a:r>
          </a:p>
        </p:txBody>
      </p:sp>
      <p:sp>
        <p:nvSpPr>
          <p:cNvPr id="8" name="Content Placeholder 3">
            <a:extLst>
              <a:ext uri="{FF2B5EF4-FFF2-40B4-BE49-F238E27FC236}">
                <a16:creationId xmlns:a16="http://schemas.microsoft.com/office/drawing/2014/main" id="{595180AD-DC0B-32E1-1249-B6D0826DB44F}"/>
              </a:ext>
            </a:extLst>
          </p:cNvPr>
          <p:cNvSpPr>
            <a:spLocks noGrp="1"/>
          </p:cNvSpPr>
          <p:nvPr>
            <p:ph sz="half" idx="2"/>
          </p:nvPr>
        </p:nvSpPr>
        <p:spPr>
          <a:xfrm>
            <a:off x="839788" y="2505075"/>
            <a:ext cx="10512425" cy="3684588"/>
          </a:xfrm>
        </p:spPr>
        <p:txBody>
          <a:bodyPr anchor="t">
            <a:normAutofit/>
          </a:bodyPr>
          <a:lstStyle/>
          <a:p>
            <a:r>
              <a:rPr lang="en-US" sz="3600" b="1" u="sng" dirty="0">
                <a:solidFill>
                  <a:srgbClr val="FF0000"/>
                </a:solidFill>
              </a:rPr>
              <a:t>Always</a:t>
            </a:r>
            <a:r>
              <a:rPr lang="en-US" sz="3600" dirty="0"/>
              <a:t> Keep your gun pointed in a safe direction</a:t>
            </a:r>
          </a:p>
          <a:p>
            <a:r>
              <a:rPr lang="en-US" sz="3600" b="1" u="sng" dirty="0">
                <a:solidFill>
                  <a:srgbClr val="FF0000"/>
                </a:solidFill>
              </a:rPr>
              <a:t>Always</a:t>
            </a:r>
            <a:r>
              <a:rPr lang="en-US" sz="3600" dirty="0"/>
              <a:t> keep your finger off the trigger until ready to shoot</a:t>
            </a:r>
          </a:p>
          <a:p>
            <a:r>
              <a:rPr lang="en-US" sz="3600" b="1" u="sng" dirty="0">
                <a:solidFill>
                  <a:srgbClr val="FF0000"/>
                </a:solidFill>
              </a:rPr>
              <a:t>Always</a:t>
            </a:r>
            <a:r>
              <a:rPr lang="en-US" sz="3600" dirty="0"/>
              <a:t> keep your gun unloaded until ready to use</a:t>
            </a:r>
          </a:p>
        </p:txBody>
      </p:sp>
    </p:spTree>
    <p:extLst>
      <p:ext uri="{BB962C8B-B14F-4D97-AF65-F5344CB8AC3E}">
        <p14:creationId xmlns:p14="http://schemas.microsoft.com/office/powerpoint/2010/main" val="11457053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FFF8F2E-9B9D-ABC3-E0D0-6833A000A899}"/>
              </a:ext>
            </a:extLst>
          </p:cNvPr>
          <p:cNvSpPr>
            <a:spLocks noGrp="1"/>
          </p:cNvSpPr>
          <p:nvPr>
            <p:ph sz="half" idx="2"/>
          </p:nvPr>
        </p:nvSpPr>
        <p:spPr>
          <a:xfrm>
            <a:off x="839788" y="2505075"/>
            <a:ext cx="10512424" cy="3684588"/>
          </a:xfrm>
        </p:spPr>
        <p:txBody>
          <a:bodyPr/>
          <a:lstStyle/>
          <a:p>
            <a:pPr marL="514350" indent="-514350">
              <a:buFont typeface="+mj-lt"/>
              <a:buAutoNum type="arabicPeriod"/>
            </a:pPr>
            <a:r>
              <a:rPr lang="en-US" dirty="0"/>
              <a:t>Eye Dominance</a:t>
            </a:r>
          </a:p>
          <a:p>
            <a:pPr marL="514350" indent="-514350">
              <a:buFont typeface="+mj-lt"/>
              <a:buAutoNum type="arabicPeriod"/>
            </a:pPr>
            <a:r>
              <a:rPr lang="en-US" dirty="0"/>
              <a:t>Shooting Shoulder</a:t>
            </a:r>
          </a:p>
          <a:p>
            <a:pPr marL="514350" indent="-514350">
              <a:buFont typeface="+mj-lt"/>
              <a:buAutoNum type="arabicPeriod"/>
            </a:pPr>
            <a:r>
              <a:rPr lang="en-US" dirty="0"/>
              <a:t>Breathing</a:t>
            </a:r>
          </a:p>
          <a:p>
            <a:pPr marL="514350" indent="-514350">
              <a:buFont typeface="+mj-lt"/>
              <a:buAutoNum type="arabicPeriod"/>
            </a:pPr>
            <a:r>
              <a:rPr lang="en-US" dirty="0"/>
              <a:t>Sight Alignment</a:t>
            </a:r>
          </a:p>
          <a:p>
            <a:pPr marL="514350" indent="-514350">
              <a:buFont typeface="+mj-lt"/>
              <a:buAutoNum type="arabicPeriod"/>
            </a:pPr>
            <a:r>
              <a:rPr lang="en-US" dirty="0"/>
              <a:t>Trigger Pull</a:t>
            </a:r>
          </a:p>
          <a:p>
            <a:pPr marL="514350" indent="-514350">
              <a:buFont typeface="+mj-lt"/>
              <a:buAutoNum type="arabicPeriod"/>
            </a:pPr>
            <a:r>
              <a:rPr lang="en-US" dirty="0"/>
              <a:t>Follow-Through</a:t>
            </a:r>
          </a:p>
        </p:txBody>
      </p:sp>
      <p:sp>
        <p:nvSpPr>
          <p:cNvPr id="7" name="Title 1">
            <a:extLst>
              <a:ext uri="{FF2B5EF4-FFF2-40B4-BE49-F238E27FC236}">
                <a16:creationId xmlns:a16="http://schemas.microsoft.com/office/drawing/2014/main" id="{DDB82696-021C-6AA1-54FC-5C44B65A9912}"/>
              </a:ext>
            </a:extLst>
          </p:cNvPr>
          <p:cNvSpPr>
            <a:spLocks noGrp="1"/>
          </p:cNvSpPr>
          <p:nvPr>
            <p:ph type="title"/>
          </p:nvPr>
        </p:nvSpPr>
        <p:spPr>
          <a:xfrm>
            <a:off x="0" y="365125"/>
            <a:ext cx="12192000" cy="1325563"/>
          </a:xfrm>
        </p:spPr>
        <p:txBody>
          <a:bodyPr/>
          <a:lstStyle/>
          <a:p>
            <a:pPr algn="ctr"/>
            <a:r>
              <a:rPr lang="en-US" dirty="0"/>
              <a:t>Section III</a:t>
            </a:r>
          </a:p>
        </p:txBody>
      </p:sp>
      <p:sp>
        <p:nvSpPr>
          <p:cNvPr id="8" name="Text Placeholder 2">
            <a:extLst>
              <a:ext uri="{FF2B5EF4-FFF2-40B4-BE49-F238E27FC236}">
                <a16:creationId xmlns:a16="http://schemas.microsoft.com/office/drawing/2014/main" id="{2C46DC4B-6180-8D03-3DDA-B1D43AD82FC3}"/>
              </a:ext>
            </a:extLst>
          </p:cNvPr>
          <p:cNvSpPr>
            <a:spLocks noGrp="1"/>
          </p:cNvSpPr>
          <p:nvPr>
            <p:ph type="body" idx="1"/>
          </p:nvPr>
        </p:nvSpPr>
        <p:spPr>
          <a:xfrm>
            <a:off x="839788" y="1681163"/>
            <a:ext cx="10512425" cy="823912"/>
          </a:xfrm>
        </p:spPr>
        <p:txBody>
          <a:bodyPr anchor="ctr"/>
          <a:lstStyle/>
          <a:p>
            <a:pPr algn="ctr"/>
            <a:r>
              <a:rPr lang="en-US" dirty="0"/>
              <a:t>BB Gun Shooting Practice</a:t>
            </a:r>
          </a:p>
        </p:txBody>
      </p:sp>
    </p:spTree>
    <p:extLst>
      <p:ext uri="{BB962C8B-B14F-4D97-AF65-F5344CB8AC3E}">
        <p14:creationId xmlns:p14="http://schemas.microsoft.com/office/powerpoint/2010/main" val="34694267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19F7E-472E-05B4-D1AD-EE97CC88FED3}"/>
              </a:ext>
            </a:extLst>
          </p:cNvPr>
          <p:cNvSpPr>
            <a:spLocks noGrp="1"/>
          </p:cNvSpPr>
          <p:nvPr>
            <p:ph type="body" idx="1"/>
          </p:nvPr>
        </p:nvSpPr>
        <p:spPr>
          <a:xfrm>
            <a:off x="839788" y="1681163"/>
            <a:ext cx="10512424" cy="823912"/>
          </a:xfrm>
        </p:spPr>
        <p:txBody>
          <a:bodyPr anchor="ctr"/>
          <a:lstStyle/>
          <a:p>
            <a:pPr algn="ctr"/>
            <a:r>
              <a:rPr lang="en-US" dirty="0"/>
              <a:t>BB Gun Shooting Games &amp; Activities</a:t>
            </a:r>
          </a:p>
        </p:txBody>
      </p:sp>
      <p:sp>
        <p:nvSpPr>
          <p:cNvPr id="4" name="Content Placeholder 3">
            <a:extLst>
              <a:ext uri="{FF2B5EF4-FFF2-40B4-BE49-F238E27FC236}">
                <a16:creationId xmlns:a16="http://schemas.microsoft.com/office/drawing/2014/main" id="{679899D2-9E05-0EEB-0BC2-362AE64BAF98}"/>
              </a:ext>
            </a:extLst>
          </p:cNvPr>
          <p:cNvSpPr>
            <a:spLocks noGrp="1"/>
          </p:cNvSpPr>
          <p:nvPr>
            <p:ph sz="half" idx="2"/>
          </p:nvPr>
        </p:nvSpPr>
        <p:spPr/>
        <p:txBody>
          <a:bodyPr>
            <a:normAutofit fontScale="92500"/>
          </a:bodyPr>
          <a:lstStyle/>
          <a:p>
            <a:r>
              <a:rPr lang="en-US" dirty="0"/>
              <a:t>Fun Target Activities (page 242)</a:t>
            </a:r>
          </a:p>
          <a:p>
            <a:pPr lvl="1"/>
            <a:r>
              <a:rPr lang="en-US" dirty="0"/>
              <a:t>Target Squares</a:t>
            </a:r>
          </a:p>
          <a:p>
            <a:pPr lvl="1"/>
            <a:r>
              <a:rPr lang="en-US" dirty="0"/>
              <a:t>Mystery Dots</a:t>
            </a:r>
          </a:p>
          <a:p>
            <a:pPr lvl="1"/>
            <a:r>
              <a:rPr lang="en-US" dirty="0"/>
              <a:t>Cracker Shoot</a:t>
            </a:r>
          </a:p>
          <a:p>
            <a:pPr lvl="1"/>
            <a:r>
              <a:rPr lang="en-US" dirty="0"/>
              <a:t>Action BB Course</a:t>
            </a:r>
          </a:p>
          <a:p>
            <a:pPr lvl="1"/>
            <a:endParaRPr lang="en-US" dirty="0"/>
          </a:p>
          <a:p>
            <a:endParaRPr lang="en-US" dirty="0"/>
          </a:p>
        </p:txBody>
      </p:sp>
      <p:sp>
        <p:nvSpPr>
          <p:cNvPr id="6" name="Content Placeholder 5">
            <a:extLst>
              <a:ext uri="{FF2B5EF4-FFF2-40B4-BE49-F238E27FC236}">
                <a16:creationId xmlns:a16="http://schemas.microsoft.com/office/drawing/2014/main" id="{6BCAF70B-7D69-F8F5-F686-6F92A0D5AA51}"/>
              </a:ext>
            </a:extLst>
          </p:cNvPr>
          <p:cNvSpPr>
            <a:spLocks noGrp="1"/>
          </p:cNvSpPr>
          <p:nvPr>
            <p:ph sz="quarter" idx="4"/>
          </p:nvPr>
        </p:nvSpPr>
        <p:spPr/>
        <p:txBody>
          <a:bodyPr>
            <a:normAutofit fontScale="92500"/>
          </a:bodyPr>
          <a:lstStyle/>
          <a:p>
            <a:r>
              <a:rPr lang="en-US" dirty="0"/>
              <a:t>BB Tic-Tac-Toe</a:t>
            </a:r>
          </a:p>
          <a:p>
            <a:pPr lvl="1"/>
            <a:r>
              <a:rPr lang="en-US" dirty="0"/>
              <a:t>Place three rows of three balloons on a target mat. Divide the group into two lines and have them stand in a single file 20 feet from the target. At the signal, each shooter will shoot one shot and then step back. The second and each succeeding person will shoot one at a time. The first team to break three balloons in any line wins.</a:t>
            </a:r>
          </a:p>
        </p:txBody>
      </p:sp>
      <p:sp>
        <p:nvSpPr>
          <p:cNvPr id="7" name="Title 1">
            <a:extLst>
              <a:ext uri="{FF2B5EF4-FFF2-40B4-BE49-F238E27FC236}">
                <a16:creationId xmlns:a16="http://schemas.microsoft.com/office/drawing/2014/main" id="{5653A4D4-FB43-6F22-DEE0-A213864F9318}"/>
              </a:ext>
            </a:extLst>
          </p:cNvPr>
          <p:cNvSpPr>
            <a:spLocks noGrp="1"/>
          </p:cNvSpPr>
          <p:nvPr>
            <p:ph type="title"/>
          </p:nvPr>
        </p:nvSpPr>
        <p:spPr>
          <a:xfrm>
            <a:off x="0" y="365125"/>
            <a:ext cx="12192000" cy="1325563"/>
          </a:xfrm>
        </p:spPr>
        <p:txBody>
          <a:bodyPr/>
          <a:lstStyle/>
          <a:p>
            <a:pPr algn="ctr"/>
            <a:r>
              <a:rPr lang="en-US" dirty="0"/>
              <a:t>Section IV</a:t>
            </a:r>
          </a:p>
        </p:txBody>
      </p:sp>
    </p:spTree>
    <p:extLst>
      <p:ext uri="{BB962C8B-B14F-4D97-AF65-F5344CB8AC3E}">
        <p14:creationId xmlns:p14="http://schemas.microsoft.com/office/powerpoint/2010/main" val="16834009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0607CD-FC03-215B-EA35-7B5BD7FDE350}"/>
              </a:ext>
            </a:extLst>
          </p:cNvPr>
          <p:cNvSpPr>
            <a:spLocks noGrp="1"/>
          </p:cNvSpPr>
          <p:nvPr>
            <p:ph type="body" idx="1"/>
          </p:nvPr>
        </p:nvSpPr>
        <p:spPr>
          <a:xfrm>
            <a:off x="839788" y="1681163"/>
            <a:ext cx="10512424" cy="823912"/>
          </a:xfrm>
        </p:spPr>
        <p:txBody>
          <a:bodyPr anchor="ctr">
            <a:normAutofit/>
          </a:bodyPr>
          <a:lstStyle/>
          <a:p>
            <a:pPr algn="ctr"/>
            <a:r>
              <a:rPr lang="en-US" sz="3600" dirty="0"/>
              <a:t>Age-Appropriate Guidelines For BB Gun</a:t>
            </a:r>
          </a:p>
        </p:txBody>
      </p:sp>
      <p:sp>
        <p:nvSpPr>
          <p:cNvPr id="4" name="Content Placeholder 3">
            <a:extLst>
              <a:ext uri="{FF2B5EF4-FFF2-40B4-BE49-F238E27FC236}">
                <a16:creationId xmlns:a16="http://schemas.microsoft.com/office/drawing/2014/main" id="{1EDD310B-422D-E163-5DCC-629746C296F0}"/>
              </a:ext>
            </a:extLst>
          </p:cNvPr>
          <p:cNvSpPr>
            <a:spLocks noGrp="1"/>
          </p:cNvSpPr>
          <p:nvPr>
            <p:ph sz="half" idx="2"/>
          </p:nvPr>
        </p:nvSpPr>
        <p:spPr>
          <a:xfrm>
            <a:off x="839788" y="2505075"/>
            <a:ext cx="10512424" cy="3684588"/>
          </a:xfrm>
        </p:spPr>
        <p:txBody>
          <a:bodyPr>
            <a:normAutofit/>
          </a:bodyPr>
          <a:lstStyle/>
          <a:p>
            <a:r>
              <a:rPr lang="en-US" sz="3600" dirty="0"/>
              <a:t>Lion Cubs are not permitted to shoot BB Guns.</a:t>
            </a:r>
          </a:p>
          <a:p>
            <a:r>
              <a:rPr lang="en-US" sz="3600" dirty="0"/>
              <a:t>Tiger Cubs only with an adult partner at District or Council events.</a:t>
            </a:r>
          </a:p>
          <a:p>
            <a:r>
              <a:rPr lang="en-US" sz="3600" dirty="0"/>
              <a:t>Wolf, Bear, Webelos, and AOL Only at District or Council events.</a:t>
            </a:r>
          </a:p>
        </p:txBody>
      </p:sp>
      <p:sp>
        <p:nvSpPr>
          <p:cNvPr id="7" name="Title 1">
            <a:extLst>
              <a:ext uri="{FF2B5EF4-FFF2-40B4-BE49-F238E27FC236}">
                <a16:creationId xmlns:a16="http://schemas.microsoft.com/office/drawing/2014/main" id="{0E78009E-252B-95C4-B37E-5D01FF2B7667}"/>
              </a:ext>
            </a:extLst>
          </p:cNvPr>
          <p:cNvSpPr>
            <a:spLocks noGrp="1"/>
          </p:cNvSpPr>
          <p:nvPr>
            <p:ph type="title"/>
          </p:nvPr>
        </p:nvSpPr>
        <p:spPr>
          <a:xfrm>
            <a:off x="0" y="365125"/>
            <a:ext cx="12192000" cy="1325563"/>
          </a:xfrm>
        </p:spPr>
        <p:txBody>
          <a:bodyPr/>
          <a:lstStyle/>
          <a:p>
            <a:pPr algn="ctr"/>
            <a:r>
              <a:rPr lang="en-US" dirty="0"/>
              <a:t>Section IV</a:t>
            </a:r>
          </a:p>
        </p:txBody>
      </p:sp>
    </p:spTree>
    <p:extLst>
      <p:ext uri="{BB962C8B-B14F-4D97-AF65-F5344CB8AC3E}">
        <p14:creationId xmlns:p14="http://schemas.microsoft.com/office/powerpoint/2010/main" val="773199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3165D-7E74-3E34-80B1-ADE1389AD038}"/>
              </a:ext>
            </a:extLst>
          </p:cNvPr>
          <p:cNvSpPr>
            <a:spLocks noGrp="1"/>
          </p:cNvSpPr>
          <p:nvPr>
            <p:ph type="title"/>
          </p:nvPr>
        </p:nvSpPr>
        <p:spPr/>
        <p:txBody>
          <a:bodyPr/>
          <a:lstStyle/>
          <a:p>
            <a:pPr algn="ctr"/>
            <a:r>
              <a:rPr lang="en-US" dirty="0"/>
              <a:t>Course Outline</a:t>
            </a:r>
          </a:p>
        </p:txBody>
      </p:sp>
      <p:sp>
        <p:nvSpPr>
          <p:cNvPr id="9" name="Content Placeholder 8">
            <a:extLst>
              <a:ext uri="{FF2B5EF4-FFF2-40B4-BE49-F238E27FC236}">
                <a16:creationId xmlns:a16="http://schemas.microsoft.com/office/drawing/2014/main" id="{6CF3C627-A663-0E79-F458-E5A4E55CE4FD}"/>
              </a:ext>
            </a:extLst>
          </p:cNvPr>
          <p:cNvSpPr>
            <a:spLocks noGrp="1"/>
          </p:cNvSpPr>
          <p:nvPr>
            <p:ph idx="1"/>
          </p:nvPr>
        </p:nvSpPr>
        <p:spPr/>
        <p:txBody>
          <a:bodyPr>
            <a:normAutofit/>
          </a:bodyPr>
          <a:lstStyle/>
          <a:p>
            <a:r>
              <a:rPr lang="en-US" dirty="0"/>
              <a:t>Section III (50 Minutes)</a:t>
            </a:r>
          </a:p>
          <a:p>
            <a:pPr marL="914400" lvl="1" indent="-457200">
              <a:buFont typeface="+mj-lt"/>
              <a:buAutoNum type="alphaUcPeriod"/>
            </a:pPr>
            <a:r>
              <a:rPr lang="en-US" dirty="0"/>
              <a:t>Training Cub Scouts</a:t>
            </a:r>
          </a:p>
          <a:p>
            <a:pPr marL="1371600" lvl="2" indent="-457200">
              <a:buFont typeface="+mj-lt"/>
              <a:buAutoNum type="arabicPeriod"/>
            </a:pPr>
            <a:r>
              <a:rPr lang="en-US" dirty="0"/>
              <a:t>Training Cub Scouts</a:t>
            </a:r>
          </a:p>
          <a:p>
            <a:pPr marL="1371600" lvl="2" indent="-457200">
              <a:buFont typeface="+mj-lt"/>
              <a:buAutoNum type="arabicPeriod"/>
            </a:pPr>
            <a:r>
              <a:rPr lang="en-US" dirty="0"/>
              <a:t>Teaching Tips</a:t>
            </a:r>
          </a:p>
          <a:p>
            <a:pPr marL="1371600" lvl="2" indent="-457200">
              <a:buFont typeface="+mj-lt"/>
              <a:buAutoNum type="arabicPeriod"/>
            </a:pPr>
            <a:r>
              <a:rPr lang="en-US" dirty="0"/>
              <a:t>Review Cub Scout BB Gun Shooting Training Outline</a:t>
            </a:r>
          </a:p>
          <a:p>
            <a:pPr marL="914400" lvl="1" indent="-457200">
              <a:buFont typeface="+mj-lt"/>
              <a:buAutoNum type="alphaUcPeriod"/>
            </a:pPr>
            <a:r>
              <a:rPr lang="en-US" dirty="0"/>
              <a:t>BB Gun Shooting Basics</a:t>
            </a:r>
          </a:p>
          <a:p>
            <a:pPr marL="1371600" lvl="2" indent="-457200">
              <a:buFont typeface="+mj-lt"/>
              <a:buAutoNum type="arabicPeriod"/>
            </a:pPr>
            <a:r>
              <a:rPr lang="en-US" dirty="0"/>
              <a:t>Eye Dominance</a:t>
            </a:r>
          </a:p>
          <a:p>
            <a:pPr marL="1371600" lvl="2" indent="-457200">
              <a:buFont typeface="+mj-lt"/>
              <a:buAutoNum type="arabicPeriod"/>
            </a:pPr>
            <a:r>
              <a:rPr lang="en-US" dirty="0"/>
              <a:t>Shooting Shoulder</a:t>
            </a:r>
          </a:p>
          <a:p>
            <a:pPr marL="1371600" lvl="2" indent="-457200">
              <a:buFont typeface="+mj-lt"/>
              <a:buAutoNum type="arabicPeriod"/>
            </a:pPr>
            <a:r>
              <a:rPr lang="en-US" dirty="0"/>
              <a:t>Breathing</a:t>
            </a:r>
          </a:p>
          <a:p>
            <a:pPr marL="1371600" lvl="2" indent="-457200">
              <a:buFont typeface="+mj-lt"/>
              <a:buAutoNum type="arabicPeriod"/>
            </a:pPr>
            <a:r>
              <a:rPr lang="en-US" dirty="0"/>
              <a:t>Sight Alignment</a:t>
            </a:r>
          </a:p>
          <a:p>
            <a:pPr marL="1371600" lvl="2" indent="-457200">
              <a:buFont typeface="+mj-lt"/>
              <a:buAutoNum type="arabicPeriod"/>
            </a:pPr>
            <a:r>
              <a:rPr lang="en-US" dirty="0"/>
              <a:t>Trigger Squeeze</a:t>
            </a:r>
          </a:p>
          <a:p>
            <a:pPr marL="1371600" lvl="2" indent="-457200">
              <a:buFont typeface="+mj-lt"/>
              <a:buAutoNum type="arabicPeriod"/>
            </a:pPr>
            <a:r>
              <a:rPr lang="en-US" dirty="0"/>
              <a:t>Follow-Through</a:t>
            </a:r>
          </a:p>
        </p:txBody>
      </p:sp>
    </p:spTree>
    <p:extLst>
      <p:ext uri="{BB962C8B-B14F-4D97-AF65-F5344CB8AC3E}">
        <p14:creationId xmlns:p14="http://schemas.microsoft.com/office/powerpoint/2010/main" val="15023936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03854D4-37A3-EB9A-8024-C6DBCA9E8AD5}"/>
              </a:ext>
            </a:extLst>
          </p:cNvPr>
          <p:cNvSpPr>
            <a:spLocks noGrp="1"/>
          </p:cNvSpPr>
          <p:nvPr>
            <p:ph type="body" idx="1"/>
          </p:nvPr>
        </p:nvSpPr>
        <p:spPr>
          <a:xfrm>
            <a:off x="839788" y="1681163"/>
            <a:ext cx="10512424" cy="494001"/>
          </a:xfrm>
        </p:spPr>
        <p:txBody>
          <a:bodyPr anchor="t"/>
          <a:lstStyle/>
          <a:p>
            <a:pPr algn="ctr"/>
            <a:r>
              <a:rPr lang="en-US" sz="2400" dirty="0"/>
              <a:t>Age-Appropriate Guidelines For BB Gun</a:t>
            </a:r>
          </a:p>
          <a:p>
            <a:pPr algn="ctr"/>
            <a:endParaRPr lang="en-US" dirty="0"/>
          </a:p>
        </p:txBody>
      </p:sp>
      <p:pic>
        <p:nvPicPr>
          <p:cNvPr id="8" name="Content Placeholder 7">
            <a:extLst>
              <a:ext uri="{FF2B5EF4-FFF2-40B4-BE49-F238E27FC236}">
                <a16:creationId xmlns:a16="http://schemas.microsoft.com/office/drawing/2014/main" id="{8B7C24D6-F9EB-C955-EF2A-0DEC550CC35C}"/>
              </a:ext>
            </a:extLst>
          </p:cNvPr>
          <p:cNvPicPr>
            <a:picLocks noGrp="1" noChangeAspect="1"/>
          </p:cNvPicPr>
          <p:nvPr>
            <p:ph sz="half" idx="2"/>
          </p:nvPr>
        </p:nvPicPr>
        <p:blipFill>
          <a:blip r:embed="rId2"/>
          <a:stretch>
            <a:fillRect/>
          </a:stretch>
        </p:blipFill>
        <p:spPr>
          <a:xfrm>
            <a:off x="839787" y="2175164"/>
            <a:ext cx="10512424" cy="1429616"/>
          </a:xfrm>
          <a:prstGeom prst="rect">
            <a:avLst/>
          </a:prstGeom>
        </p:spPr>
      </p:pic>
      <p:sp>
        <p:nvSpPr>
          <p:cNvPr id="7" name="Title 1">
            <a:extLst>
              <a:ext uri="{FF2B5EF4-FFF2-40B4-BE49-F238E27FC236}">
                <a16:creationId xmlns:a16="http://schemas.microsoft.com/office/drawing/2014/main" id="{93B54E78-CAD7-8B72-07A2-9793000287D6}"/>
              </a:ext>
            </a:extLst>
          </p:cNvPr>
          <p:cNvSpPr>
            <a:spLocks noGrp="1"/>
          </p:cNvSpPr>
          <p:nvPr>
            <p:ph type="title"/>
          </p:nvPr>
        </p:nvSpPr>
        <p:spPr>
          <a:xfrm>
            <a:off x="0" y="365125"/>
            <a:ext cx="12192000" cy="1325563"/>
          </a:xfrm>
        </p:spPr>
        <p:txBody>
          <a:bodyPr/>
          <a:lstStyle/>
          <a:p>
            <a:pPr algn="ctr"/>
            <a:r>
              <a:rPr lang="en-US" dirty="0"/>
              <a:t>Section IV</a:t>
            </a:r>
          </a:p>
        </p:txBody>
      </p:sp>
      <p:pic>
        <p:nvPicPr>
          <p:cNvPr id="9" name="Picture 8">
            <a:extLst>
              <a:ext uri="{FF2B5EF4-FFF2-40B4-BE49-F238E27FC236}">
                <a16:creationId xmlns:a16="http://schemas.microsoft.com/office/drawing/2014/main" id="{1FB3FF92-04E1-B073-0695-8FF455C58934}"/>
              </a:ext>
            </a:extLst>
          </p:cNvPr>
          <p:cNvPicPr>
            <a:picLocks noChangeAspect="1"/>
          </p:cNvPicPr>
          <p:nvPr/>
        </p:nvPicPr>
        <p:blipFill>
          <a:blip r:embed="rId3"/>
          <a:stretch>
            <a:fillRect/>
          </a:stretch>
        </p:blipFill>
        <p:spPr>
          <a:xfrm>
            <a:off x="839787" y="3604780"/>
            <a:ext cx="10512423" cy="3036835"/>
          </a:xfrm>
          <a:prstGeom prst="rect">
            <a:avLst/>
          </a:prstGeom>
        </p:spPr>
      </p:pic>
    </p:spTree>
    <p:extLst>
      <p:ext uri="{BB962C8B-B14F-4D97-AF65-F5344CB8AC3E}">
        <p14:creationId xmlns:p14="http://schemas.microsoft.com/office/powerpoint/2010/main" val="31931473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A64483E-10B0-CEE0-40D5-033047F675D2}"/>
              </a:ext>
            </a:extLst>
          </p:cNvPr>
          <p:cNvSpPr>
            <a:spLocks noGrp="1"/>
          </p:cNvSpPr>
          <p:nvPr>
            <p:ph type="body" idx="1"/>
          </p:nvPr>
        </p:nvSpPr>
        <p:spPr>
          <a:xfrm>
            <a:off x="839788" y="1681163"/>
            <a:ext cx="10512424" cy="823912"/>
          </a:xfrm>
        </p:spPr>
        <p:txBody>
          <a:bodyPr anchor="ctr"/>
          <a:lstStyle/>
          <a:p>
            <a:pPr algn="ctr"/>
            <a:r>
              <a:rPr lang="en-US" dirty="0"/>
              <a:t>Slingshots</a:t>
            </a:r>
          </a:p>
        </p:txBody>
      </p:sp>
      <p:sp>
        <p:nvSpPr>
          <p:cNvPr id="7" name="Title 1">
            <a:extLst>
              <a:ext uri="{FF2B5EF4-FFF2-40B4-BE49-F238E27FC236}">
                <a16:creationId xmlns:a16="http://schemas.microsoft.com/office/drawing/2014/main" id="{6384DECB-5D51-6CE7-77DC-8988D4F3056B}"/>
              </a:ext>
            </a:extLst>
          </p:cNvPr>
          <p:cNvSpPr>
            <a:spLocks noGrp="1"/>
          </p:cNvSpPr>
          <p:nvPr>
            <p:ph type="title"/>
          </p:nvPr>
        </p:nvSpPr>
        <p:spPr>
          <a:xfrm>
            <a:off x="0" y="365125"/>
            <a:ext cx="12192000" cy="1325563"/>
          </a:xfrm>
        </p:spPr>
        <p:txBody>
          <a:bodyPr/>
          <a:lstStyle/>
          <a:p>
            <a:pPr algn="ctr"/>
            <a:r>
              <a:rPr lang="en-US" dirty="0"/>
              <a:t>Section IV</a:t>
            </a:r>
          </a:p>
        </p:txBody>
      </p:sp>
      <p:sp>
        <p:nvSpPr>
          <p:cNvPr id="4" name="Content Placeholder 3">
            <a:extLst>
              <a:ext uri="{FF2B5EF4-FFF2-40B4-BE49-F238E27FC236}">
                <a16:creationId xmlns:a16="http://schemas.microsoft.com/office/drawing/2014/main" id="{4644952D-E045-5101-48C0-8777B990AEDB}"/>
              </a:ext>
            </a:extLst>
          </p:cNvPr>
          <p:cNvSpPr>
            <a:spLocks noGrp="1"/>
          </p:cNvSpPr>
          <p:nvPr>
            <p:ph sz="half" idx="2"/>
          </p:nvPr>
        </p:nvSpPr>
        <p:spPr>
          <a:xfrm>
            <a:off x="839788" y="2505075"/>
            <a:ext cx="10542315" cy="3684588"/>
          </a:xfrm>
        </p:spPr>
        <p:txBody>
          <a:bodyPr/>
          <a:lstStyle/>
          <a:p>
            <a:r>
              <a:rPr lang="en-US" dirty="0"/>
              <a:t>Targets</a:t>
            </a:r>
          </a:p>
          <a:p>
            <a:pPr lvl="1"/>
            <a:r>
              <a:rPr lang="en-US" dirty="0"/>
              <a:t>Targets for slingshots can be made from a variety of materials, including paper, cans, plastic bottles, and balloons.</a:t>
            </a:r>
          </a:p>
          <a:p>
            <a:r>
              <a:rPr lang="en-US" dirty="0"/>
              <a:t>Ammunition</a:t>
            </a:r>
          </a:p>
          <a:p>
            <a:pPr lvl="1"/>
            <a:r>
              <a:rPr lang="en-US" dirty="0"/>
              <a:t>Use soft ammo only like pinto beans or dog food.</a:t>
            </a:r>
          </a:p>
        </p:txBody>
      </p:sp>
    </p:spTree>
    <p:extLst>
      <p:ext uri="{BB962C8B-B14F-4D97-AF65-F5344CB8AC3E}">
        <p14:creationId xmlns:p14="http://schemas.microsoft.com/office/powerpoint/2010/main" val="22529095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A64483E-10B0-CEE0-40D5-033047F675D2}"/>
              </a:ext>
            </a:extLst>
          </p:cNvPr>
          <p:cNvSpPr>
            <a:spLocks noGrp="1"/>
          </p:cNvSpPr>
          <p:nvPr>
            <p:ph type="body" idx="1"/>
          </p:nvPr>
        </p:nvSpPr>
        <p:spPr>
          <a:xfrm>
            <a:off x="839788" y="1681163"/>
            <a:ext cx="10512424" cy="823912"/>
          </a:xfrm>
        </p:spPr>
        <p:txBody>
          <a:bodyPr anchor="ctr"/>
          <a:lstStyle/>
          <a:p>
            <a:pPr algn="ctr"/>
            <a:r>
              <a:rPr lang="en-US" dirty="0"/>
              <a:t>Slingshots</a:t>
            </a:r>
          </a:p>
        </p:txBody>
      </p:sp>
      <p:pic>
        <p:nvPicPr>
          <p:cNvPr id="8" name="Content Placeholder 7">
            <a:extLst>
              <a:ext uri="{FF2B5EF4-FFF2-40B4-BE49-F238E27FC236}">
                <a16:creationId xmlns:a16="http://schemas.microsoft.com/office/drawing/2014/main" id="{2CD32B9B-A03B-B37E-D13B-2EF8C00E1429}"/>
              </a:ext>
            </a:extLst>
          </p:cNvPr>
          <p:cNvPicPr>
            <a:picLocks noGrp="1" noChangeAspect="1"/>
          </p:cNvPicPr>
          <p:nvPr>
            <p:ph sz="half" idx="2"/>
          </p:nvPr>
        </p:nvPicPr>
        <p:blipFill>
          <a:blip r:embed="rId2"/>
          <a:stretch>
            <a:fillRect/>
          </a:stretch>
        </p:blipFill>
        <p:spPr>
          <a:xfrm rot="5400000">
            <a:off x="4209467" y="1051817"/>
            <a:ext cx="3773065" cy="6679581"/>
          </a:xfrm>
          <a:prstGeom prst="rect">
            <a:avLst/>
          </a:prstGeom>
        </p:spPr>
      </p:pic>
      <p:sp>
        <p:nvSpPr>
          <p:cNvPr id="7" name="Title 1">
            <a:extLst>
              <a:ext uri="{FF2B5EF4-FFF2-40B4-BE49-F238E27FC236}">
                <a16:creationId xmlns:a16="http://schemas.microsoft.com/office/drawing/2014/main" id="{6384DECB-5D51-6CE7-77DC-8988D4F3056B}"/>
              </a:ext>
            </a:extLst>
          </p:cNvPr>
          <p:cNvSpPr>
            <a:spLocks noGrp="1"/>
          </p:cNvSpPr>
          <p:nvPr>
            <p:ph type="title"/>
          </p:nvPr>
        </p:nvSpPr>
        <p:spPr>
          <a:xfrm>
            <a:off x="0" y="365125"/>
            <a:ext cx="12192000" cy="1325563"/>
          </a:xfrm>
        </p:spPr>
        <p:txBody>
          <a:bodyPr/>
          <a:lstStyle/>
          <a:p>
            <a:pPr algn="ctr"/>
            <a:r>
              <a:rPr lang="en-US" dirty="0"/>
              <a:t>Section IV</a:t>
            </a:r>
          </a:p>
        </p:txBody>
      </p:sp>
    </p:spTree>
    <p:extLst>
      <p:ext uri="{BB962C8B-B14F-4D97-AF65-F5344CB8AC3E}">
        <p14:creationId xmlns:p14="http://schemas.microsoft.com/office/powerpoint/2010/main" val="40640681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A64483E-10B0-CEE0-40D5-033047F675D2}"/>
              </a:ext>
            </a:extLst>
          </p:cNvPr>
          <p:cNvSpPr>
            <a:spLocks noGrp="1"/>
          </p:cNvSpPr>
          <p:nvPr>
            <p:ph type="body" idx="1"/>
          </p:nvPr>
        </p:nvSpPr>
        <p:spPr>
          <a:xfrm>
            <a:off x="839788" y="1681163"/>
            <a:ext cx="10512424" cy="823912"/>
          </a:xfrm>
        </p:spPr>
        <p:txBody>
          <a:bodyPr anchor="ctr"/>
          <a:lstStyle/>
          <a:p>
            <a:pPr algn="ctr"/>
            <a:r>
              <a:rPr lang="en-US" dirty="0"/>
              <a:t>Slingshots</a:t>
            </a:r>
          </a:p>
        </p:txBody>
      </p:sp>
      <p:sp>
        <p:nvSpPr>
          <p:cNvPr id="7" name="Title 1">
            <a:extLst>
              <a:ext uri="{FF2B5EF4-FFF2-40B4-BE49-F238E27FC236}">
                <a16:creationId xmlns:a16="http://schemas.microsoft.com/office/drawing/2014/main" id="{6384DECB-5D51-6CE7-77DC-8988D4F3056B}"/>
              </a:ext>
            </a:extLst>
          </p:cNvPr>
          <p:cNvSpPr>
            <a:spLocks noGrp="1"/>
          </p:cNvSpPr>
          <p:nvPr>
            <p:ph type="title"/>
          </p:nvPr>
        </p:nvSpPr>
        <p:spPr>
          <a:xfrm>
            <a:off x="0" y="365125"/>
            <a:ext cx="12192000" cy="1325563"/>
          </a:xfrm>
        </p:spPr>
        <p:txBody>
          <a:bodyPr/>
          <a:lstStyle/>
          <a:p>
            <a:pPr algn="ctr"/>
            <a:r>
              <a:rPr lang="en-US" dirty="0"/>
              <a:t>Section IV</a:t>
            </a:r>
          </a:p>
        </p:txBody>
      </p:sp>
      <p:pic>
        <p:nvPicPr>
          <p:cNvPr id="5" name="Content Placeholder 4">
            <a:extLst>
              <a:ext uri="{FF2B5EF4-FFF2-40B4-BE49-F238E27FC236}">
                <a16:creationId xmlns:a16="http://schemas.microsoft.com/office/drawing/2014/main" id="{9FEAC72B-0056-C410-96E6-1340602C7DC9}"/>
              </a:ext>
            </a:extLst>
          </p:cNvPr>
          <p:cNvPicPr>
            <a:picLocks noGrp="1" noChangeAspect="1"/>
          </p:cNvPicPr>
          <p:nvPr>
            <p:ph sz="half" idx="2"/>
          </p:nvPr>
        </p:nvPicPr>
        <p:blipFill>
          <a:blip r:embed="rId2"/>
          <a:stretch>
            <a:fillRect/>
          </a:stretch>
        </p:blipFill>
        <p:spPr>
          <a:xfrm rot="5400000">
            <a:off x="4102099" y="969616"/>
            <a:ext cx="3987801" cy="7058722"/>
          </a:xfrm>
          <a:prstGeom prst="rect">
            <a:avLst/>
          </a:prstGeom>
        </p:spPr>
      </p:pic>
    </p:spTree>
    <p:extLst>
      <p:ext uri="{BB962C8B-B14F-4D97-AF65-F5344CB8AC3E}">
        <p14:creationId xmlns:p14="http://schemas.microsoft.com/office/powerpoint/2010/main" val="21067539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EA540-86AA-0FA4-DE6B-58B1381B92BB}"/>
              </a:ext>
            </a:extLst>
          </p:cNvPr>
          <p:cNvSpPr>
            <a:spLocks noGrp="1"/>
          </p:cNvSpPr>
          <p:nvPr>
            <p:ph type="title"/>
          </p:nvPr>
        </p:nvSpPr>
        <p:spPr>
          <a:xfrm>
            <a:off x="0" y="365125"/>
            <a:ext cx="12192000" cy="1325563"/>
          </a:xfrm>
        </p:spPr>
        <p:txBody>
          <a:bodyPr/>
          <a:lstStyle/>
          <a:p>
            <a:pPr algn="ctr"/>
            <a:r>
              <a:rPr lang="en-US" dirty="0"/>
              <a:t>Section V</a:t>
            </a:r>
          </a:p>
        </p:txBody>
      </p:sp>
      <p:sp>
        <p:nvSpPr>
          <p:cNvPr id="3" name="Text Placeholder 2">
            <a:extLst>
              <a:ext uri="{FF2B5EF4-FFF2-40B4-BE49-F238E27FC236}">
                <a16:creationId xmlns:a16="http://schemas.microsoft.com/office/drawing/2014/main" id="{BFE6038E-3864-9741-8093-8B5FF8F2BE3E}"/>
              </a:ext>
            </a:extLst>
          </p:cNvPr>
          <p:cNvSpPr>
            <a:spLocks noGrp="1"/>
          </p:cNvSpPr>
          <p:nvPr>
            <p:ph type="body" idx="1"/>
          </p:nvPr>
        </p:nvSpPr>
        <p:spPr>
          <a:xfrm>
            <a:off x="839788" y="1681163"/>
            <a:ext cx="10512424" cy="823912"/>
          </a:xfrm>
        </p:spPr>
        <p:txBody>
          <a:bodyPr anchor="ctr"/>
          <a:lstStyle/>
          <a:p>
            <a:pPr algn="ctr"/>
            <a:r>
              <a:rPr lang="en-US" dirty="0"/>
              <a:t>Tomahawk (page 80-81) </a:t>
            </a:r>
          </a:p>
        </p:txBody>
      </p:sp>
      <p:pic>
        <p:nvPicPr>
          <p:cNvPr id="7" name="Content Placeholder 6">
            <a:extLst>
              <a:ext uri="{FF2B5EF4-FFF2-40B4-BE49-F238E27FC236}">
                <a16:creationId xmlns:a16="http://schemas.microsoft.com/office/drawing/2014/main" id="{376D84FB-5A61-D8BE-F93A-FF401235685D}"/>
              </a:ext>
            </a:extLst>
          </p:cNvPr>
          <p:cNvPicPr>
            <a:picLocks noGrp="1" noChangeAspect="1"/>
          </p:cNvPicPr>
          <p:nvPr>
            <p:ph sz="half" idx="2"/>
          </p:nvPr>
        </p:nvPicPr>
        <p:blipFill>
          <a:blip r:embed="rId2"/>
          <a:stretch>
            <a:fillRect/>
          </a:stretch>
        </p:blipFill>
        <p:spPr>
          <a:xfrm>
            <a:off x="735980" y="2505076"/>
            <a:ext cx="5265349" cy="3684588"/>
          </a:xfrm>
          <a:prstGeom prst="rect">
            <a:avLst/>
          </a:prstGeom>
        </p:spPr>
      </p:pic>
      <p:pic>
        <p:nvPicPr>
          <p:cNvPr id="8" name="Content Placeholder 7">
            <a:extLst>
              <a:ext uri="{FF2B5EF4-FFF2-40B4-BE49-F238E27FC236}">
                <a16:creationId xmlns:a16="http://schemas.microsoft.com/office/drawing/2014/main" id="{CFB35590-6428-3000-D7DE-FBFD57025495}"/>
              </a:ext>
            </a:extLst>
          </p:cNvPr>
          <p:cNvPicPr>
            <a:picLocks noGrp="1" noChangeAspect="1"/>
          </p:cNvPicPr>
          <p:nvPr>
            <p:ph sz="quarter" idx="4"/>
          </p:nvPr>
        </p:nvPicPr>
        <p:blipFill>
          <a:blip r:embed="rId3"/>
          <a:stretch>
            <a:fillRect/>
          </a:stretch>
        </p:blipFill>
        <p:spPr>
          <a:xfrm>
            <a:off x="6190673" y="2598234"/>
            <a:ext cx="5161539" cy="3591430"/>
          </a:xfrm>
          <a:prstGeom prst="rect">
            <a:avLst/>
          </a:prstGeom>
        </p:spPr>
      </p:pic>
    </p:spTree>
    <p:extLst>
      <p:ext uri="{BB962C8B-B14F-4D97-AF65-F5344CB8AC3E}">
        <p14:creationId xmlns:p14="http://schemas.microsoft.com/office/powerpoint/2010/main" val="32852571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EA540-86AA-0FA4-DE6B-58B1381B92BB}"/>
              </a:ext>
            </a:extLst>
          </p:cNvPr>
          <p:cNvSpPr>
            <a:spLocks noGrp="1"/>
          </p:cNvSpPr>
          <p:nvPr>
            <p:ph type="title"/>
          </p:nvPr>
        </p:nvSpPr>
        <p:spPr>
          <a:xfrm>
            <a:off x="0" y="365125"/>
            <a:ext cx="12192000" cy="1325563"/>
          </a:xfrm>
        </p:spPr>
        <p:txBody>
          <a:bodyPr/>
          <a:lstStyle/>
          <a:p>
            <a:pPr algn="ctr"/>
            <a:r>
              <a:rPr lang="en-US" dirty="0"/>
              <a:t>Section V</a:t>
            </a:r>
          </a:p>
        </p:txBody>
      </p:sp>
      <p:pic>
        <p:nvPicPr>
          <p:cNvPr id="10" name="Content Placeholder 9">
            <a:extLst>
              <a:ext uri="{FF2B5EF4-FFF2-40B4-BE49-F238E27FC236}">
                <a16:creationId xmlns:a16="http://schemas.microsoft.com/office/drawing/2014/main" id="{2F8C86F3-A4FB-5E47-4593-13126E9B5457}"/>
              </a:ext>
            </a:extLst>
          </p:cNvPr>
          <p:cNvPicPr>
            <a:picLocks noGrp="1" noChangeAspect="1"/>
          </p:cNvPicPr>
          <p:nvPr>
            <p:ph sz="half" idx="2"/>
          </p:nvPr>
        </p:nvPicPr>
        <p:blipFill>
          <a:blip r:embed="rId2"/>
          <a:stretch>
            <a:fillRect/>
          </a:stretch>
        </p:blipFill>
        <p:spPr>
          <a:xfrm>
            <a:off x="839788" y="2505075"/>
            <a:ext cx="10512424" cy="3987800"/>
          </a:xfrm>
          <a:prstGeom prst="rect">
            <a:avLst/>
          </a:prstGeom>
        </p:spPr>
      </p:pic>
      <p:sp>
        <p:nvSpPr>
          <p:cNvPr id="12" name="Text Placeholder 2">
            <a:extLst>
              <a:ext uri="{FF2B5EF4-FFF2-40B4-BE49-F238E27FC236}">
                <a16:creationId xmlns:a16="http://schemas.microsoft.com/office/drawing/2014/main" id="{C9E92D0A-3751-EFC9-4E5C-C0CF4ABFB8BE}"/>
              </a:ext>
            </a:extLst>
          </p:cNvPr>
          <p:cNvSpPr>
            <a:spLocks noGrp="1"/>
          </p:cNvSpPr>
          <p:nvPr>
            <p:ph type="body" idx="1"/>
          </p:nvPr>
        </p:nvSpPr>
        <p:spPr>
          <a:xfrm>
            <a:off x="839788" y="1681163"/>
            <a:ext cx="10512425" cy="823912"/>
          </a:xfrm>
        </p:spPr>
        <p:txBody>
          <a:bodyPr anchor="ctr"/>
          <a:lstStyle/>
          <a:p>
            <a:pPr algn="ctr"/>
            <a:r>
              <a:rPr lang="en-US" dirty="0"/>
              <a:t>Tomahawk (page 80-81) </a:t>
            </a:r>
          </a:p>
        </p:txBody>
      </p:sp>
    </p:spTree>
    <p:extLst>
      <p:ext uri="{BB962C8B-B14F-4D97-AF65-F5344CB8AC3E}">
        <p14:creationId xmlns:p14="http://schemas.microsoft.com/office/powerpoint/2010/main" val="33008916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EA540-86AA-0FA4-DE6B-58B1381B92BB}"/>
              </a:ext>
            </a:extLst>
          </p:cNvPr>
          <p:cNvSpPr>
            <a:spLocks noGrp="1"/>
          </p:cNvSpPr>
          <p:nvPr>
            <p:ph type="title"/>
          </p:nvPr>
        </p:nvSpPr>
        <p:spPr>
          <a:xfrm>
            <a:off x="0" y="365125"/>
            <a:ext cx="12192000" cy="1325563"/>
          </a:xfrm>
        </p:spPr>
        <p:txBody>
          <a:bodyPr/>
          <a:lstStyle/>
          <a:p>
            <a:pPr algn="ctr"/>
            <a:r>
              <a:rPr lang="en-US" dirty="0"/>
              <a:t>Section V</a:t>
            </a:r>
          </a:p>
        </p:txBody>
      </p:sp>
      <p:pic>
        <p:nvPicPr>
          <p:cNvPr id="10" name="Content Placeholder 9">
            <a:extLst>
              <a:ext uri="{FF2B5EF4-FFF2-40B4-BE49-F238E27FC236}">
                <a16:creationId xmlns:a16="http://schemas.microsoft.com/office/drawing/2014/main" id="{AF62C13B-C6D5-6D5E-A549-4E5350DC0994}"/>
              </a:ext>
            </a:extLst>
          </p:cNvPr>
          <p:cNvPicPr>
            <a:picLocks noGrp="1" noChangeAspect="1"/>
          </p:cNvPicPr>
          <p:nvPr>
            <p:ph sz="half" idx="2"/>
          </p:nvPr>
        </p:nvPicPr>
        <p:blipFill>
          <a:blip r:embed="rId2"/>
          <a:stretch>
            <a:fillRect/>
          </a:stretch>
        </p:blipFill>
        <p:spPr>
          <a:xfrm>
            <a:off x="1029944" y="2505075"/>
            <a:ext cx="4989857" cy="3684588"/>
          </a:xfrm>
          <a:prstGeom prst="rect">
            <a:avLst/>
          </a:prstGeom>
        </p:spPr>
      </p:pic>
      <p:sp>
        <p:nvSpPr>
          <p:cNvPr id="13" name="Content Placeholder 12">
            <a:extLst>
              <a:ext uri="{FF2B5EF4-FFF2-40B4-BE49-F238E27FC236}">
                <a16:creationId xmlns:a16="http://schemas.microsoft.com/office/drawing/2014/main" id="{28FF116A-F21B-FE11-D036-587B6F358685}"/>
              </a:ext>
            </a:extLst>
          </p:cNvPr>
          <p:cNvSpPr>
            <a:spLocks noGrp="1"/>
          </p:cNvSpPr>
          <p:nvPr>
            <p:ph sz="quarter" idx="4"/>
          </p:nvPr>
        </p:nvSpPr>
        <p:spPr/>
        <p:txBody>
          <a:bodyPr/>
          <a:lstStyle/>
          <a:p>
            <a:r>
              <a:rPr lang="en-US" dirty="0"/>
              <a:t>Range Commands</a:t>
            </a:r>
          </a:p>
          <a:p>
            <a:pPr marL="914400" lvl="1" indent="-457200">
              <a:buFont typeface="+mj-lt"/>
              <a:buAutoNum type="arabicPeriod"/>
            </a:pPr>
            <a:r>
              <a:rPr lang="en-US" dirty="0"/>
              <a:t>Commence Throwing</a:t>
            </a:r>
          </a:p>
          <a:p>
            <a:pPr marL="914400" lvl="1" indent="-457200">
              <a:buFont typeface="+mj-lt"/>
              <a:buAutoNum type="arabicPeriod"/>
            </a:pPr>
            <a:r>
              <a:rPr lang="en-US" dirty="0"/>
              <a:t>Cease Throwing</a:t>
            </a:r>
          </a:p>
          <a:p>
            <a:pPr marL="914400" lvl="1" indent="-457200">
              <a:buFont typeface="+mj-lt"/>
              <a:buAutoNum type="arabicPeriod"/>
            </a:pPr>
            <a:r>
              <a:rPr lang="en-US" dirty="0"/>
              <a:t>Range Open</a:t>
            </a:r>
          </a:p>
          <a:p>
            <a:pPr marL="914400" lvl="1" indent="-457200">
              <a:buFont typeface="+mj-lt"/>
              <a:buAutoNum type="arabicPeriod"/>
            </a:pPr>
            <a:r>
              <a:rPr lang="en-US" dirty="0"/>
              <a:t>Range Closed</a:t>
            </a:r>
          </a:p>
          <a:p>
            <a:pPr marL="914400" lvl="1" indent="-457200">
              <a:buFont typeface="+mj-lt"/>
              <a:buAutoNum type="arabicPeriod"/>
            </a:pPr>
            <a:r>
              <a:rPr lang="en-US" dirty="0"/>
              <a:t>Retrieve Your Tomahawks / Knives</a:t>
            </a:r>
          </a:p>
          <a:p>
            <a:pPr marL="914400" lvl="1" indent="-457200">
              <a:buFont typeface="+mj-lt"/>
              <a:buAutoNum type="arabicPeriod"/>
            </a:pPr>
            <a:r>
              <a:rPr lang="en-US" dirty="0"/>
              <a:t>Exit Range</a:t>
            </a:r>
          </a:p>
        </p:txBody>
      </p:sp>
      <p:sp>
        <p:nvSpPr>
          <p:cNvPr id="16" name="Text Placeholder 2">
            <a:extLst>
              <a:ext uri="{FF2B5EF4-FFF2-40B4-BE49-F238E27FC236}">
                <a16:creationId xmlns:a16="http://schemas.microsoft.com/office/drawing/2014/main" id="{F58A9C83-8439-DB47-E906-CF2C610A7CB4}"/>
              </a:ext>
            </a:extLst>
          </p:cNvPr>
          <p:cNvSpPr>
            <a:spLocks noGrp="1"/>
          </p:cNvSpPr>
          <p:nvPr>
            <p:ph type="body" idx="1"/>
          </p:nvPr>
        </p:nvSpPr>
        <p:spPr>
          <a:xfrm>
            <a:off x="839788" y="1681163"/>
            <a:ext cx="10515600" cy="823912"/>
          </a:xfrm>
        </p:spPr>
        <p:txBody>
          <a:bodyPr anchor="ctr"/>
          <a:lstStyle/>
          <a:p>
            <a:pPr algn="ctr"/>
            <a:r>
              <a:rPr lang="en-US" dirty="0"/>
              <a:t>Tomahawk (page 80-81) </a:t>
            </a:r>
          </a:p>
        </p:txBody>
      </p:sp>
    </p:spTree>
    <p:extLst>
      <p:ext uri="{BB962C8B-B14F-4D97-AF65-F5344CB8AC3E}">
        <p14:creationId xmlns:p14="http://schemas.microsoft.com/office/powerpoint/2010/main" val="28695380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EA540-86AA-0FA4-DE6B-58B1381B92BB}"/>
              </a:ext>
            </a:extLst>
          </p:cNvPr>
          <p:cNvSpPr>
            <a:spLocks noGrp="1"/>
          </p:cNvSpPr>
          <p:nvPr>
            <p:ph type="title"/>
          </p:nvPr>
        </p:nvSpPr>
        <p:spPr>
          <a:xfrm>
            <a:off x="0" y="365125"/>
            <a:ext cx="12192000" cy="1325563"/>
          </a:xfrm>
        </p:spPr>
        <p:txBody>
          <a:bodyPr/>
          <a:lstStyle/>
          <a:p>
            <a:pPr algn="ctr"/>
            <a:r>
              <a:rPr lang="en-US" dirty="0"/>
              <a:t>Section V</a:t>
            </a:r>
          </a:p>
        </p:txBody>
      </p:sp>
      <p:pic>
        <p:nvPicPr>
          <p:cNvPr id="6" name="Content Placeholder 5">
            <a:extLst>
              <a:ext uri="{FF2B5EF4-FFF2-40B4-BE49-F238E27FC236}">
                <a16:creationId xmlns:a16="http://schemas.microsoft.com/office/drawing/2014/main" id="{2C542470-3BBE-2CEA-AFA1-CA26168B9600}"/>
              </a:ext>
            </a:extLst>
          </p:cNvPr>
          <p:cNvPicPr>
            <a:picLocks noGrp="1" noChangeAspect="1"/>
          </p:cNvPicPr>
          <p:nvPr>
            <p:ph sz="half" idx="2"/>
          </p:nvPr>
        </p:nvPicPr>
        <p:blipFill>
          <a:blip r:embed="rId2"/>
          <a:stretch>
            <a:fillRect/>
          </a:stretch>
        </p:blipFill>
        <p:spPr>
          <a:xfrm>
            <a:off x="1246517" y="2505075"/>
            <a:ext cx="4344328" cy="3684588"/>
          </a:xfrm>
          <a:prstGeom prst="rect">
            <a:avLst/>
          </a:prstGeom>
        </p:spPr>
      </p:pic>
      <p:pic>
        <p:nvPicPr>
          <p:cNvPr id="9" name="Content Placeholder 8">
            <a:extLst>
              <a:ext uri="{FF2B5EF4-FFF2-40B4-BE49-F238E27FC236}">
                <a16:creationId xmlns:a16="http://schemas.microsoft.com/office/drawing/2014/main" id="{F71EBDF9-AAD9-2594-007C-3AEEC01827A0}"/>
              </a:ext>
            </a:extLst>
          </p:cNvPr>
          <p:cNvPicPr>
            <a:picLocks noGrp="1" noChangeAspect="1"/>
          </p:cNvPicPr>
          <p:nvPr>
            <p:ph sz="quarter" idx="4"/>
          </p:nvPr>
        </p:nvPicPr>
        <p:blipFill>
          <a:blip r:embed="rId3"/>
          <a:stretch>
            <a:fillRect/>
          </a:stretch>
        </p:blipFill>
        <p:spPr>
          <a:xfrm>
            <a:off x="6601157" y="2536032"/>
            <a:ext cx="4305300" cy="1993900"/>
          </a:xfrm>
          <a:prstGeom prst="rect">
            <a:avLst/>
          </a:prstGeom>
        </p:spPr>
      </p:pic>
      <p:sp>
        <p:nvSpPr>
          <p:cNvPr id="14" name="Text Placeholder 2">
            <a:extLst>
              <a:ext uri="{FF2B5EF4-FFF2-40B4-BE49-F238E27FC236}">
                <a16:creationId xmlns:a16="http://schemas.microsoft.com/office/drawing/2014/main" id="{056B7CA6-C2FA-AAF8-2DBF-CE39D9F76EFC}"/>
              </a:ext>
            </a:extLst>
          </p:cNvPr>
          <p:cNvSpPr>
            <a:spLocks noGrp="1"/>
          </p:cNvSpPr>
          <p:nvPr>
            <p:ph type="body" idx="1"/>
          </p:nvPr>
        </p:nvSpPr>
        <p:spPr>
          <a:xfrm>
            <a:off x="839788" y="1681163"/>
            <a:ext cx="10105695" cy="823912"/>
          </a:xfrm>
        </p:spPr>
        <p:txBody>
          <a:bodyPr anchor="ctr"/>
          <a:lstStyle/>
          <a:p>
            <a:pPr algn="ctr"/>
            <a:r>
              <a:rPr lang="en-US" dirty="0"/>
              <a:t>Tomahawk (page 80-81) </a:t>
            </a:r>
          </a:p>
        </p:txBody>
      </p:sp>
    </p:spTree>
    <p:extLst>
      <p:ext uri="{BB962C8B-B14F-4D97-AF65-F5344CB8AC3E}">
        <p14:creationId xmlns:p14="http://schemas.microsoft.com/office/powerpoint/2010/main" val="10956467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EA540-86AA-0FA4-DE6B-58B1381B92BB}"/>
              </a:ext>
            </a:extLst>
          </p:cNvPr>
          <p:cNvSpPr>
            <a:spLocks noGrp="1"/>
          </p:cNvSpPr>
          <p:nvPr>
            <p:ph type="title"/>
          </p:nvPr>
        </p:nvSpPr>
        <p:spPr>
          <a:xfrm>
            <a:off x="0" y="365125"/>
            <a:ext cx="12192000" cy="1325563"/>
          </a:xfrm>
        </p:spPr>
        <p:txBody>
          <a:bodyPr/>
          <a:lstStyle/>
          <a:p>
            <a:pPr algn="ctr"/>
            <a:r>
              <a:rPr lang="en-US" dirty="0"/>
              <a:t>Section V</a:t>
            </a:r>
          </a:p>
        </p:txBody>
      </p:sp>
      <p:sp>
        <p:nvSpPr>
          <p:cNvPr id="3" name="Text Placeholder 2">
            <a:extLst>
              <a:ext uri="{FF2B5EF4-FFF2-40B4-BE49-F238E27FC236}">
                <a16:creationId xmlns:a16="http://schemas.microsoft.com/office/drawing/2014/main" id="{BFE6038E-3864-9741-8093-8B5FF8F2BE3E}"/>
              </a:ext>
            </a:extLst>
          </p:cNvPr>
          <p:cNvSpPr>
            <a:spLocks noGrp="1"/>
          </p:cNvSpPr>
          <p:nvPr>
            <p:ph type="body" idx="1"/>
          </p:nvPr>
        </p:nvSpPr>
        <p:spPr>
          <a:xfrm>
            <a:off x="839788" y="1681163"/>
            <a:ext cx="10512424" cy="823912"/>
          </a:xfrm>
        </p:spPr>
        <p:txBody>
          <a:bodyPr anchor="ctr"/>
          <a:lstStyle/>
          <a:p>
            <a:pPr algn="ctr"/>
            <a:r>
              <a:rPr lang="en-US" dirty="0"/>
              <a:t>Throwing Knives (page 82-83) </a:t>
            </a:r>
          </a:p>
        </p:txBody>
      </p:sp>
      <p:pic>
        <p:nvPicPr>
          <p:cNvPr id="10" name="Content Placeholder 9">
            <a:extLst>
              <a:ext uri="{FF2B5EF4-FFF2-40B4-BE49-F238E27FC236}">
                <a16:creationId xmlns:a16="http://schemas.microsoft.com/office/drawing/2014/main" id="{C986FFC9-28E3-4B29-47AC-427D8F2DE530}"/>
              </a:ext>
            </a:extLst>
          </p:cNvPr>
          <p:cNvPicPr>
            <a:picLocks noGrp="1" noChangeAspect="1"/>
          </p:cNvPicPr>
          <p:nvPr>
            <p:ph sz="half" idx="2"/>
          </p:nvPr>
        </p:nvPicPr>
        <p:blipFill>
          <a:blip r:embed="rId2"/>
          <a:stretch>
            <a:fillRect/>
          </a:stretch>
        </p:blipFill>
        <p:spPr>
          <a:xfrm>
            <a:off x="836612" y="2505074"/>
            <a:ext cx="5183188" cy="3719753"/>
          </a:xfrm>
          <a:prstGeom prst="rect">
            <a:avLst/>
          </a:prstGeom>
        </p:spPr>
      </p:pic>
      <p:sp>
        <p:nvSpPr>
          <p:cNvPr id="8" name="Content Placeholder 7">
            <a:extLst>
              <a:ext uri="{FF2B5EF4-FFF2-40B4-BE49-F238E27FC236}">
                <a16:creationId xmlns:a16="http://schemas.microsoft.com/office/drawing/2014/main" id="{D5D02071-EBB7-E07A-4BAF-2B1B8582896C}"/>
              </a:ext>
            </a:extLst>
          </p:cNvPr>
          <p:cNvSpPr>
            <a:spLocks noGrp="1"/>
          </p:cNvSpPr>
          <p:nvPr>
            <p:ph sz="quarter" idx="4"/>
          </p:nvPr>
        </p:nvSpPr>
        <p:spPr/>
        <p:txBody>
          <a:bodyPr/>
          <a:lstStyle/>
          <a:p>
            <a:r>
              <a:rPr lang="en-US" dirty="0"/>
              <a:t>Range Commands</a:t>
            </a:r>
          </a:p>
          <a:p>
            <a:pPr marL="914400" lvl="1" indent="-457200">
              <a:buFont typeface="+mj-lt"/>
              <a:buAutoNum type="arabicPeriod"/>
            </a:pPr>
            <a:r>
              <a:rPr lang="en-US" dirty="0"/>
              <a:t>Commence Throwing</a:t>
            </a:r>
          </a:p>
          <a:p>
            <a:pPr marL="914400" lvl="1" indent="-457200">
              <a:buFont typeface="+mj-lt"/>
              <a:buAutoNum type="arabicPeriod"/>
            </a:pPr>
            <a:r>
              <a:rPr lang="en-US" dirty="0"/>
              <a:t>Cease Throwing</a:t>
            </a:r>
          </a:p>
          <a:p>
            <a:pPr marL="914400" lvl="1" indent="-457200">
              <a:buFont typeface="+mj-lt"/>
              <a:buAutoNum type="arabicPeriod"/>
            </a:pPr>
            <a:r>
              <a:rPr lang="en-US" dirty="0"/>
              <a:t>Range Open</a:t>
            </a:r>
          </a:p>
          <a:p>
            <a:pPr marL="914400" lvl="1" indent="-457200">
              <a:buFont typeface="+mj-lt"/>
              <a:buAutoNum type="arabicPeriod"/>
            </a:pPr>
            <a:r>
              <a:rPr lang="en-US" dirty="0"/>
              <a:t>Range Closed</a:t>
            </a:r>
          </a:p>
          <a:p>
            <a:pPr marL="914400" lvl="1" indent="-457200">
              <a:buFont typeface="+mj-lt"/>
              <a:buAutoNum type="arabicPeriod"/>
            </a:pPr>
            <a:r>
              <a:rPr lang="en-US" dirty="0"/>
              <a:t>Retrieve your knives</a:t>
            </a:r>
          </a:p>
          <a:p>
            <a:pPr marL="914400" lvl="1" indent="-457200">
              <a:buFont typeface="+mj-lt"/>
              <a:buAutoNum type="arabicPeriod"/>
            </a:pPr>
            <a:r>
              <a:rPr lang="en-US" dirty="0"/>
              <a:t>Exit Range</a:t>
            </a:r>
          </a:p>
        </p:txBody>
      </p:sp>
    </p:spTree>
    <p:extLst>
      <p:ext uri="{BB962C8B-B14F-4D97-AF65-F5344CB8AC3E}">
        <p14:creationId xmlns:p14="http://schemas.microsoft.com/office/powerpoint/2010/main" val="29441593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19E334-E5D1-B6DF-162C-7CB1272D0F18}"/>
              </a:ext>
            </a:extLst>
          </p:cNvPr>
          <p:cNvSpPr>
            <a:spLocks noGrp="1"/>
          </p:cNvSpPr>
          <p:nvPr>
            <p:ph type="body" idx="1"/>
          </p:nvPr>
        </p:nvSpPr>
        <p:spPr>
          <a:xfrm>
            <a:off x="839788" y="1681163"/>
            <a:ext cx="10512424" cy="823912"/>
          </a:xfrm>
        </p:spPr>
        <p:txBody>
          <a:bodyPr anchor="ctr">
            <a:normAutofit/>
          </a:bodyPr>
          <a:lstStyle/>
          <a:p>
            <a:pPr algn="ctr"/>
            <a:r>
              <a:rPr lang="en-US" sz="4000" dirty="0"/>
              <a:t>Time to Set up a BB Gun Range</a:t>
            </a:r>
          </a:p>
        </p:txBody>
      </p:sp>
      <p:sp>
        <p:nvSpPr>
          <p:cNvPr id="7" name="Title 1">
            <a:extLst>
              <a:ext uri="{FF2B5EF4-FFF2-40B4-BE49-F238E27FC236}">
                <a16:creationId xmlns:a16="http://schemas.microsoft.com/office/drawing/2014/main" id="{8D9F1E2B-4CAC-E7F0-9A26-D4245E36B497}"/>
              </a:ext>
            </a:extLst>
          </p:cNvPr>
          <p:cNvSpPr>
            <a:spLocks noGrp="1"/>
          </p:cNvSpPr>
          <p:nvPr>
            <p:ph type="title"/>
          </p:nvPr>
        </p:nvSpPr>
        <p:spPr>
          <a:xfrm>
            <a:off x="0" y="365125"/>
            <a:ext cx="12192000" cy="1325563"/>
          </a:xfrm>
        </p:spPr>
        <p:txBody>
          <a:bodyPr/>
          <a:lstStyle/>
          <a:p>
            <a:pPr algn="ctr"/>
            <a:r>
              <a:rPr lang="en-US" dirty="0"/>
              <a:t>Section III</a:t>
            </a:r>
          </a:p>
        </p:txBody>
      </p:sp>
    </p:spTree>
    <p:extLst>
      <p:ext uri="{BB962C8B-B14F-4D97-AF65-F5344CB8AC3E}">
        <p14:creationId xmlns:p14="http://schemas.microsoft.com/office/powerpoint/2010/main" val="1795217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BA9976B-1EED-98B1-EDC4-B4F3BC1DC4DC}"/>
              </a:ext>
            </a:extLst>
          </p:cNvPr>
          <p:cNvSpPr>
            <a:spLocks noGrp="1"/>
          </p:cNvSpPr>
          <p:nvPr>
            <p:ph type="title"/>
          </p:nvPr>
        </p:nvSpPr>
        <p:spPr>
          <a:xfrm>
            <a:off x="0" y="365125"/>
            <a:ext cx="12192000" cy="1325563"/>
          </a:xfrm>
        </p:spPr>
        <p:txBody>
          <a:bodyPr/>
          <a:lstStyle/>
          <a:p>
            <a:pPr algn="ctr"/>
            <a:r>
              <a:rPr lang="en-US" dirty="0"/>
              <a:t>Course Outline</a:t>
            </a:r>
          </a:p>
        </p:txBody>
      </p:sp>
      <p:sp>
        <p:nvSpPr>
          <p:cNvPr id="6" name="Content Placeholder 5">
            <a:extLst>
              <a:ext uri="{FF2B5EF4-FFF2-40B4-BE49-F238E27FC236}">
                <a16:creationId xmlns:a16="http://schemas.microsoft.com/office/drawing/2014/main" id="{C6863EA9-8E89-F69E-C836-E2B8A64B5B77}"/>
              </a:ext>
            </a:extLst>
          </p:cNvPr>
          <p:cNvSpPr>
            <a:spLocks noGrp="1"/>
          </p:cNvSpPr>
          <p:nvPr>
            <p:ph idx="1"/>
          </p:nvPr>
        </p:nvSpPr>
        <p:spPr/>
        <p:txBody>
          <a:bodyPr>
            <a:normAutofit lnSpcReduction="10000"/>
          </a:bodyPr>
          <a:lstStyle/>
          <a:p>
            <a:r>
              <a:rPr lang="en-US" dirty="0"/>
              <a:t>Section III (continued)</a:t>
            </a:r>
          </a:p>
          <a:p>
            <a:pPr marL="914400" lvl="1" indent="-457200">
              <a:buFont typeface="+mj-lt"/>
              <a:buAutoNum type="alphaUcPeriod" startAt="3"/>
            </a:pPr>
            <a:r>
              <a:rPr lang="en-US" dirty="0"/>
              <a:t>Shooting Positions</a:t>
            </a:r>
          </a:p>
          <a:p>
            <a:pPr marL="1371600" lvl="2" indent="-457200">
              <a:buFont typeface="+mj-lt"/>
              <a:buAutoNum type="arabicPeriod"/>
            </a:pPr>
            <a:r>
              <a:rPr lang="en-US" dirty="0"/>
              <a:t>Free-Arm Standing Position</a:t>
            </a:r>
          </a:p>
          <a:p>
            <a:pPr marL="1371600" lvl="2" indent="-457200">
              <a:buFont typeface="+mj-lt"/>
              <a:buAutoNum type="arabicPeriod"/>
            </a:pPr>
            <a:r>
              <a:rPr lang="en-US" dirty="0"/>
              <a:t>Prone Position</a:t>
            </a:r>
          </a:p>
          <a:p>
            <a:pPr marL="1371600" lvl="2" indent="-457200">
              <a:buFont typeface="+mj-lt"/>
              <a:buAutoNum type="arabicPeriod"/>
            </a:pPr>
            <a:r>
              <a:rPr lang="en-US" dirty="0"/>
              <a:t>Kneeling Position</a:t>
            </a:r>
          </a:p>
          <a:p>
            <a:pPr marL="1371600" lvl="2" indent="-457200">
              <a:buFont typeface="+mj-lt"/>
              <a:buAutoNum type="arabicPeriod"/>
            </a:pPr>
            <a:r>
              <a:rPr lang="en-US" dirty="0"/>
              <a:t>Sitting Position</a:t>
            </a:r>
          </a:p>
          <a:p>
            <a:pPr marL="1371600" lvl="2" indent="-457200">
              <a:buFont typeface="+mj-lt"/>
              <a:buAutoNum type="arabicPeriod"/>
            </a:pPr>
            <a:r>
              <a:rPr lang="en-US" dirty="0"/>
              <a:t>Bench Rest Position</a:t>
            </a:r>
          </a:p>
          <a:p>
            <a:pPr marL="914400" lvl="1" indent="-457200">
              <a:buFont typeface="+mj-lt"/>
              <a:buAutoNum type="alphaUcPeriod" startAt="3"/>
            </a:pPr>
            <a:r>
              <a:rPr lang="en-US" dirty="0"/>
              <a:t>Safety Guidelines</a:t>
            </a:r>
          </a:p>
          <a:p>
            <a:pPr marL="1371600" lvl="2" indent="-457200">
              <a:buFont typeface="+mj-lt"/>
              <a:buAutoNum type="arabicPeriod"/>
            </a:pPr>
            <a:r>
              <a:rPr lang="en-US" dirty="0"/>
              <a:t>Review paragraph preceding basic rules</a:t>
            </a:r>
          </a:p>
          <a:p>
            <a:pPr marL="1371600" lvl="2" indent="-457200">
              <a:buFont typeface="+mj-lt"/>
              <a:buAutoNum type="arabicPeriod"/>
            </a:pPr>
            <a:r>
              <a:rPr lang="en-US" dirty="0"/>
              <a:t>Review Steps 1-12 with emphasis on first three</a:t>
            </a:r>
          </a:p>
          <a:p>
            <a:pPr marL="1828800" lvl="3" indent="-457200">
              <a:buFont typeface="+mj-lt"/>
              <a:buAutoNum type="arabicPeriod"/>
            </a:pPr>
            <a:r>
              <a:rPr lang="en-US" b="1" u="sng" dirty="0"/>
              <a:t>Always</a:t>
            </a:r>
            <a:r>
              <a:rPr lang="en-US" dirty="0"/>
              <a:t> </a:t>
            </a:r>
            <a:r>
              <a:rPr lang="en-US" i="1" dirty="0"/>
              <a:t>keep your gun pointed in a safe direction</a:t>
            </a:r>
          </a:p>
          <a:p>
            <a:pPr marL="1828800" lvl="3" indent="-457200">
              <a:buFont typeface="+mj-lt"/>
              <a:buAutoNum type="arabicPeriod"/>
            </a:pPr>
            <a:r>
              <a:rPr lang="en-US" b="1" u="sng" dirty="0"/>
              <a:t>Always</a:t>
            </a:r>
            <a:r>
              <a:rPr lang="en-US" dirty="0"/>
              <a:t> </a:t>
            </a:r>
            <a:r>
              <a:rPr lang="en-US" i="1" dirty="0"/>
              <a:t>Keep your finger off the trigger until ready to shoot</a:t>
            </a:r>
          </a:p>
          <a:p>
            <a:pPr marL="1828800" lvl="3" indent="-457200">
              <a:buFont typeface="+mj-lt"/>
              <a:buAutoNum type="arabicPeriod"/>
            </a:pPr>
            <a:r>
              <a:rPr lang="en-US" b="1" u="sng" dirty="0"/>
              <a:t>Always</a:t>
            </a:r>
            <a:r>
              <a:rPr lang="en-US" i="1" dirty="0"/>
              <a:t> keep your gun unloaded until ready to use</a:t>
            </a:r>
          </a:p>
        </p:txBody>
      </p:sp>
    </p:spTree>
    <p:extLst>
      <p:ext uri="{BB962C8B-B14F-4D97-AF65-F5344CB8AC3E}">
        <p14:creationId xmlns:p14="http://schemas.microsoft.com/office/powerpoint/2010/main" val="761365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E8449-EAED-2E22-7CB1-E61955562413}"/>
              </a:ext>
            </a:extLst>
          </p:cNvPr>
          <p:cNvSpPr>
            <a:spLocks noGrp="1"/>
          </p:cNvSpPr>
          <p:nvPr>
            <p:ph type="title"/>
          </p:nvPr>
        </p:nvSpPr>
        <p:spPr>
          <a:xfrm>
            <a:off x="0" y="365125"/>
            <a:ext cx="12192000" cy="1325563"/>
          </a:xfrm>
        </p:spPr>
        <p:txBody>
          <a:bodyPr/>
          <a:lstStyle/>
          <a:p>
            <a:pPr algn="ctr"/>
            <a:r>
              <a:rPr lang="en-US" dirty="0"/>
              <a:t>Course Outline</a:t>
            </a:r>
          </a:p>
        </p:txBody>
      </p:sp>
      <p:sp>
        <p:nvSpPr>
          <p:cNvPr id="3" name="Content Placeholder 2">
            <a:extLst>
              <a:ext uri="{FF2B5EF4-FFF2-40B4-BE49-F238E27FC236}">
                <a16:creationId xmlns:a16="http://schemas.microsoft.com/office/drawing/2014/main" id="{B42F4791-CD61-504B-CFE7-C0457070E926}"/>
              </a:ext>
            </a:extLst>
          </p:cNvPr>
          <p:cNvSpPr>
            <a:spLocks noGrp="1"/>
          </p:cNvSpPr>
          <p:nvPr>
            <p:ph idx="1"/>
          </p:nvPr>
        </p:nvSpPr>
        <p:spPr/>
        <p:txBody>
          <a:bodyPr/>
          <a:lstStyle/>
          <a:p>
            <a:r>
              <a:rPr lang="en-US" dirty="0"/>
              <a:t>Section III (continued)</a:t>
            </a:r>
          </a:p>
          <a:p>
            <a:pPr marL="914400" lvl="1" indent="-457200">
              <a:buFont typeface="+mj-lt"/>
              <a:buAutoNum type="alphaUcPeriod" startAt="5"/>
            </a:pPr>
            <a:r>
              <a:rPr lang="en-US" dirty="0"/>
              <a:t>Range Commands</a:t>
            </a:r>
          </a:p>
          <a:p>
            <a:pPr marL="914400" lvl="1" indent="-457200">
              <a:buFont typeface="+mj-lt"/>
              <a:buAutoNum type="alphaUcPeriod" startAt="5"/>
            </a:pPr>
            <a:r>
              <a:rPr lang="en-US" dirty="0"/>
              <a:t>BB Gun Shooting Practice</a:t>
            </a:r>
          </a:p>
          <a:p>
            <a:pPr marL="1371600" lvl="2" indent="-457200">
              <a:buFont typeface="+mj-lt"/>
              <a:buAutoNum type="arabicPeriod"/>
            </a:pPr>
            <a:r>
              <a:rPr lang="en-US" dirty="0"/>
              <a:t>Review three rules of safe gun handling</a:t>
            </a:r>
          </a:p>
          <a:p>
            <a:pPr marL="1371600" lvl="2" indent="-457200">
              <a:buFont typeface="+mj-lt"/>
              <a:buAutoNum type="arabicPeriod"/>
            </a:pPr>
            <a:r>
              <a:rPr lang="en-US" dirty="0"/>
              <a:t>Review the five basics of shooting</a:t>
            </a:r>
          </a:p>
          <a:p>
            <a:pPr marL="1371600" lvl="2" indent="-457200">
              <a:buFont typeface="+mj-lt"/>
              <a:buAutoNum type="arabicPeriod"/>
            </a:pPr>
            <a:r>
              <a:rPr lang="en-US" dirty="0"/>
              <a:t>Have one of the candidates run at least one string of participants through the line</a:t>
            </a:r>
          </a:p>
        </p:txBody>
      </p:sp>
    </p:spTree>
    <p:extLst>
      <p:ext uri="{BB962C8B-B14F-4D97-AF65-F5344CB8AC3E}">
        <p14:creationId xmlns:p14="http://schemas.microsoft.com/office/powerpoint/2010/main" val="2213408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C99AC8-1ADC-DF3E-AD7C-B7CF26337A51}"/>
              </a:ext>
            </a:extLst>
          </p:cNvPr>
          <p:cNvSpPr>
            <a:spLocks noGrp="1"/>
          </p:cNvSpPr>
          <p:nvPr>
            <p:ph type="title"/>
          </p:nvPr>
        </p:nvSpPr>
        <p:spPr>
          <a:xfrm>
            <a:off x="3699164" y="365125"/>
            <a:ext cx="7654636" cy="1325563"/>
          </a:xfrm>
        </p:spPr>
        <p:txBody>
          <a:bodyPr/>
          <a:lstStyle/>
          <a:p>
            <a:r>
              <a:rPr lang="en-US" dirty="0"/>
              <a:t>Course Outline (cont.)</a:t>
            </a:r>
          </a:p>
        </p:txBody>
      </p:sp>
      <p:sp>
        <p:nvSpPr>
          <p:cNvPr id="6" name="Content Placeholder 5">
            <a:extLst>
              <a:ext uri="{FF2B5EF4-FFF2-40B4-BE49-F238E27FC236}">
                <a16:creationId xmlns:a16="http://schemas.microsoft.com/office/drawing/2014/main" id="{E77C34D1-A858-9BA7-6DE4-8C673011E21A}"/>
              </a:ext>
            </a:extLst>
          </p:cNvPr>
          <p:cNvSpPr>
            <a:spLocks noGrp="1"/>
          </p:cNvSpPr>
          <p:nvPr>
            <p:ph idx="1"/>
          </p:nvPr>
        </p:nvSpPr>
        <p:spPr/>
        <p:txBody>
          <a:bodyPr>
            <a:normAutofit lnSpcReduction="10000"/>
          </a:bodyPr>
          <a:lstStyle/>
          <a:p>
            <a:r>
              <a:rPr lang="en-US" dirty="0"/>
              <a:t>Section IV (35 Minutes)</a:t>
            </a:r>
          </a:p>
          <a:p>
            <a:pPr marL="914400" lvl="1" indent="-457200">
              <a:buFont typeface="+mj-lt"/>
              <a:buAutoNum type="alphaUcPeriod"/>
            </a:pPr>
            <a:r>
              <a:rPr lang="en-US" dirty="0"/>
              <a:t>Basic Shooting Activity</a:t>
            </a:r>
          </a:p>
          <a:p>
            <a:pPr marL="1371600" lvl="2" indent="-457200">
              <a:buFont typeface="+mj-lt"/>
              <a:buAutoNum type="arabicPeriod"/>
            </a:pPr>
            <a:r>
              <a:rPr lang="en-US" dirty="0"/>
              <a:t>Fun Target Activities</a:t>
            </a:r>
          </a:p>
          <a:p>
            <a:pPr marL="1371600" lvl="2" indent="-457200">
              <a:buFont typeface="+mj-lt"/>
              <a:buAutoNum type="arabicPeriod"/>
            </a:pPr>
            <a:r>
              <a:rPr lang="en-US" dirty="0"/>
              <a:t>Tic Tac Toe</a:t>
            </a:r>
          </a:p>
          <a:p>
            <a:pPr marL="1371600" lvl="2" indent="-457200">
              <a:buFont typeface="+mj-lt"/>
              <a:buAutoNum type="arabicPeriod"/>
            </a:pPr>
            <a:r>
              <a:rPr lang="en-US" dirty="0" err="1"/>
              <a:t>Bikathlon</a:t>
            </a:r>
            <a:endParaRPr lang="en-US" dirty="0"/>
          </a:p>
          <a:p>
            <a:pPr marL="914400" lvl="1" indent="-457200">
              <a:buFont typeface="+mj-lt"/>
              <a:buAutoNum type="alphaUcPeriod"/>
            </a:pPr>
            <a:r>
              <a:rPr lang="en-US" dirty="0"/>
              <a:t>Age Appropriate Guidelines for BB Gun</a:t>
            </a:r>
          </a:p>
          <a:p>
            <a:pPr marL="1371600" lvl="2" indent="-457200">
              <a:buFont typeface="+mj-lt"/>
              <a:buAutoNum type="arabicPeriod"/>
            </a:pPr>
            <a:r>
              <a:rPr lang="en-US" dirty="0"/>
              <a:t>Lion Cubs (not permitted)</a:t>
            </a:r>
          </a:p>
          <a:p>
            <a:pPr marL="1371600" lvl="2" indent="-457200">
              <a:buFont typeface="+mj-lt"/>
              <a:buAutoNum type="arabicPeriod"/>
            </a:pPr>
            <a:r>
              <a:rPr lang="en-US" dirty="0"/>
              <a:t>Tiger Cubs only with adult partner at Council/District outdoor program</a:t>
            </a:r>
          </a:p>
          <a:p>
            <a:pPr marL="1371600" lvl="2" indent="-457200">
              <a:buFont typeface="+mj-lt"/>
              <a:buAutoNum type="arabicPeriod"/>
            </a:pPr>
            <a:r>
              <a:rPr lang="en-US" dirty="0"/>
              <a:t>Wolf, Bear, Webelos and AOL only at Council/District outdoor program</a:t>
            </a:r>
          </a:p>
          <a:p>
            <a:pPr marL="914400" lvl="1" indent="-457200">
              <a:buFont typeface="+mj-lt"/>
              <a:buAutoNum type="alphaUcPeriod"/>
            </a:pPr>
            <a:r>
              <a:rPr lang="en-US" dirty="0"/>
              <a:t>Cub Scout Range and Target Elective Adventures. Review Information available at </a:t>
            </a:r>
            <a:r>
              <a:rPr lang="en-US" dirty="0">
                <a:hlinkClick r:id="rId2"/>
              </a:rPr>
              <a:t>https://www.scouting.org/outdoor-programs/</a:t>
            </a:r>
            <a:endParaRPr lang="en-US" dirty="0"/>
          </a:p>
          <a:p>
            <a:pPr marL="914400" lvl="1" indent="-457200">
              <a:buFont typeface="+mj-lt"/>
              <a:buAutoNum type="alphaUcPeriod"/>
            </a:pPr>
            <a:r>
              <a:rPr lang="en-US" dirty="0"/>
              <a:t>Sling Shot (BSA Shooting Sports Manual No. 430-938. Other Shooting Activities)</a:t>
            </a:r>
          </a:p>
        </p:txBody>
      </p:sp>
    </p:spTree>
    <p:extLst>
      <p:ext uri="{BB962C8B-B14F-4D97-AF65-F5344CB8AC3E}">
        <p14:creationId xmlns:p14="http://schemas.microsoft.com/office/powerpoint/2010/main" val="1268098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5762F-43EC-FD13-3865-4856F3C15F60}"/>
              </a:ext>
            </a:extLst>
          </p:cNvPr>
          <p:cNvSpPr>
            <a:spLocks noGrp="1"/>
          </p:cNvSpPr>
          <p:nvPr>
            <p:ph type="title"/>
          </p:nvPr>
        </p:nvSpPr>
        <p:spPr>
          <a:xfrm>
            <a:off x="0" y="365125"/>
            <a:ext cx="12192000" cy="1325563"/>
          </a:xfrm>
        </p:spPr>
        <p:txBody>
          <a:bodyPr/>
          <a:lstStyle/>
          <a:p>
            <a:pPr algn="ctr"/>
            <a:r>
              <a:rPr lang="en-US" dirty="0"/>
              <a:t>Section I</a:t>
            </a:r>
            <a:br>
              <a:rPr lang="en-US" dirty="0"/>
            </a:br>
            <a:r>
              <a:rPr lang="en-US" sz="2800" dirty="0"/>
              <a:t>(30 Minutes)</a:t>
            </a:r>
            <a:endParaRPr lang="en-US" dirty="0"/>
          </a:p>
        </p:txBody>
      </p:sp>
      <p:sp>
        <p:nvSpPr>
          <p:cNvPr id="3" name="Content Placeholder 2">
            <a:extLst>
              <a:ext uri="{FF2B5EF4-FFF2-40B4-BE49-F238E27FC236}">
                <a16:creationId xmlns:a16="http://schemas.microsoft.com/office/drawing/2014/main" id="{C3BF4E60-957B-FA37-3D80-1E22804A0C11}"/>
              </a:ext>
            </a:extLst>
          </p:cNvPr>
          <p:cNvSpPr>
            <a:spLocks noGrp="1"/>
          </p:cNvSpPr>
          <p:nvPr>
            <p:ph idx="1"/>
          </p:nvPr>
        </p:nvSpPr>
        <p:spPr/>
        <p:txBody>
          <a:bodyPr/>
          <a:lstStyle/>
          <a:p>
            <a:pPr marL="914400" lvl="1" indent="-457200">
              <a:buFont typeface="+mj-lt"/>
              <a:buAutoNum type="alphaUcPeriod"/>
            </a:pPr>
            <a:r>
              <a:rPr lang="en-US" dirty="0"/>
              <a:t>A Brief History of BB Guns</a:t>
            </a:r>
          </a:p>
          <a:p>
            <a:pPr marL="914400" lvl="1" indent="-457200">
              <a:buFont typeface="+mj-lt"/>
              <a:buAutoNum type="alphaUcPeriod"/>
            </a:pPr>
            <a:r>
              <a:rPr lang="en-US" dirty="0"/>
              <a:t>Safety</a:t>
            </a:r>
          </a:p>
          <a:p>
            <a:pPr marL="1371600" lvl="2" indent="-457200">
              <a:buFont typeface="+mj-lt"/>
              <a:buAutoNum type="arabicPeriod"/>
            </a:pPr>
            <a:r>
              <a:rPr lang="en-US" dirty="0"/>
              <a:t>Safety Guidelines</a:t>
            </a:r>
          </a:p>
          <a:p>
            <a:pPr marL="1371600" lvl="2" indent="-457200">
              <a:buFont typeface="+mj-lt"/>
              <a:buAutoNum type="arabicPeriod"/>
            </a:pPr>
            <a:r>
              <a:rPr lang="en-US" dirty="0"/>
              <a:t>What Causes Gun Accidents</a:t>
            </a:r>
          </a:p>
          <a:p>
            <a:pPr marL="1371600" lvl="2" indent="-457200">
              <a:buFont typeface="+mj-lt"/>
              <a:buAutoNum type="arabicPeriod"/>
            </a:pPr>
            <a:r>
              <a:rPr lang="en-US" dirty="0"/>
              <a:t>Safety Reminders</a:t>
            </a:r>
          </a:p>
          <a:p>
            <a:pPr marL="1371600" lvl="2" indent="-457200">
              <a:buFont typeface="+mj-lt"/>
              <a:buAutoNum type="arabicPeriod"/>
            </a:pPr>
            <a:r>
              <a:rPr lang="en-US" dirty="0"/>
              <a:t>Sun Safety on the Shooting Ranges</a:t>
            </a:r>
          </a:p>
          <a:p>
            <a:pPr marL="914400" lvl="1" indent="-457200">
              <a:buFont typeface="+mj-lt"/>
              <a:buAutoNum type="alphaUcPeriod"/>
            </a:pPr>
            <a:r>
              <a:rPr lang="en-US" dirty="0"/>
              <a:t>Equipment</a:t>
            </a:r>
          </a:p>
          <a:p>
            <a:pPr marL="1371600" lvl="2" indent="-457200">
              <a:buFont typeface="+mj-lt"/>
              <a:buAutoNum type="arabicPeriod"/>
            </a:pPr>
            <a:r>
              <a:rPr lang="en-US" dirty="0"/>
              <a:t>Parts of the BB Gun</a:t>
            </a:r>
          </a:p>
          <a:p>
            <a:pPr marL="1371600" lvl="2" indent="-457200">
              <a:buFont typeface="+mj-lt"/>
              <a:buAutoNum type="arabicPeriod"/>
            </a:pPr>
            <a:r>
              <a:rPr lang="en-US" dirty="0"/>
              <a:t>Targets &amp; Ammunition</a:t>
            </a:r>
          </a:p>
          <a:p>
            <a:pPr marL="1371600" lvl="2" indent="-457200">
              <a:buFont typeface="+mj-lt"/>
              <a:buAutoNum type="arabicPeriod"/>
            </a:pPr>
            <a:r>
              <a:rPr lang="en-US" dirty="0"/>
              <a:t>Equipment Maintenance &amp; Storage</a:t>
            </a:r>
          </a:p>
        </p:txBody>
      </p:sp>
    </p:spTree>
    <p:extLst>
      <p:ext uri="{BB962C8B-B14F-4D97-AF65-F5344CB8AC3E}">
        <p14:creationId xmlns:p14="http://schemas.microsoft.com/office/powerpoint/2010/main" val="12786791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45332</TotalTime>
  <Words>3303</Words>
  <Application>Microsoft Macintosh PowerPoint</Application>
  <PresentationFormat>Widescreen</PresentationFormat>
  <Paragraphs>396</Paragraphs>
  <Slides>59</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59</vt:i4>
      </vt:variant>
    </vt:vector>
  </HeadingPairs>
  <TitlesOfParts>
    <vt:vector size="64" baseType="lpstr">
      <vt:lpstr>Arial</vt:lpstr>
      <vt:lpstr>Calibri</vt:lpstr>
      <vt:lpstr>Calibri Light</vt:lpstr>
      <vt:lpstr>Wingdings</vt:lpstr>
      <vt:lpstr>Office Theme</vt:lpstr>
      <vt:lpstr>BSA BB GUN RANGE MASTER TRAINING</vt:lpstr>
      <vt:lpstr>Introductions</vt:lpstr>
      <vt:lpstr>Course Outline</vt:lpstr>
      <vt:lpstr>Course Outline</vt:lpstr>
      <vt:lpstr>Course Outline</vt:lpstr>
      <vt:lpstr>Course Outline</vt:lpstr>
      <vt:lpstr>Course Outline</vt:lpstr>
      <vt:lpstr>Course Outline (cont.)</vt:lpstr>
      <vt:lpstr>Section I (30 Minutes)</vt:lpstr>
      <vt:lpstr>Section I A Brief History of BB Guns Page 53 </vt:lpstr>
      <vt:lpstr>Section I A Brief History of BB Guns</vt:lpstr>
      <vt:lpstr>Section I A Brief History of BB Guns</vt:lpstr>
      <vt:lpstr>Section I A Brief History of BB Guns</vt:lpstr>
      <vt:lpstr>Section I Safety</vt:lpstr>
      <vt:lpstr>Section I Safety</vt:lpstr>
      <vt:lpstr>Section I Safety</vt:lpstr>
      <vt:lpstr>Section I Safety</vt:lpstr>
      <vt:lpstr>Section I Equipment</vt:lpstr>
      <vt:lpstr>Section I Equipment</vt:lpstr>
      <vt:lpstr>Section I Equipment</vt:lpstr>
      <vt:lpstr>Section I Equipment</vt:lpstr>
      <vt:lpstr>Section I Equipment</vt:lpstr>
      <vt:lpstr>Section I Equipment</vt:lpstr>
      <vt:lpstr>Section II Range Layout</vt:lpstr>
      <vt:lpstr>Section II</vt:lpstr>
      <vt:lpstr>Section II</vt:lpstr>
      <vt:lpstr>Section III</vt:lpstr>
      <vt:lpstr>Section III</vt:lpstr>
      <vt:lpstr>Section III</vt:lpstr>
      <vt:lpstr>Section III</vt:lpstr>
      <vt:lpstr>Section III</vt:lpstr>
      <vt:lpstr>Section III</vt:lpstr>
      <vt:lpstr>Section III</vt:lpstr>
      <vt:lpstr>Section III</vt:lpstr>
      <vt:lpstr>Section III</vt:lpstr>
      <vt:lpstr>Section III</vt:lpstr>
      <vt:lpstr>Section III</vt:lpstr>
      <vt:lpstr>Section III</vt:lpstr>
      <vt:lpstr>Section III</vt:lpstr>
      <vt:lpstr>Section III</vt:lpstr>
      <vt:lpstr>Section III</vt:lpstr>
      <vt:lpstr>Section III</vt:lpstr>
      <vt:lpstr>Section III</vt:lpstr>
      <vt:lpstr>Section III</vt:lpstr>
      <vt:lpstr>Section III</vt:lpstr>
      <vt:lpstr>Section III</vt:lpstr>
      <vt:lpstr>Section III</vt:lpstr>
      <vt:lpstr>Section IV</vt:lpstr>
      <vt:lpstr>Section IV</vt:lpstr>
      <vt:lpstr>Section IV</vt:lpstr>
      <vt:lpstr>Section IV</vt:lpstr>
      <vt:lpstr>Section IV</vt:lpstr>
      <vt:lpstr>Section IV</vt:lpstr>
      <vt:lpstr>Section V</vt:lpstr>
      <vt:lpstr>Section V</vt:lpstr>
      <vt:lpstr>Section V</vt:lpstr>
      <vt:lpstr>Section V</vt:lpstr>
      <vt:lpstr>Section V</vt:lpstr>
      <vt:lpstr>Section III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Rossman</dc:creator>
  <cp:lastModifiedBy>Michael Rossman</cp:lastModifiedBy>
  <cp:revision>22</cp:revision>
  <dcterms:created xsi:type="dcterms:W3CDTF">2023-12-09T19:31:13Z</dcterms:created>
  <dcterms:modified xsi:type="dcterms:W3CDTF">2025-03-28T01:29:51Z</dcterms:modified>
</cp:coreProperties>
</file>