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57" r:id="rId3"/>
    <p:sldId id="258" r:id="rId4"/>
    <p:sldId id="263" r:id="rId5"/>
    <p:sldId id="261" r:id="rId6"/>
    <p:sldId id="264" r:id="rId7"/>
    <p:sldId id="265" r:id="rId8"/>
    <p:sldId id="262" r:id="rId9"/>
    <p:sldId id="266" r:id="rId10"/>
    <p:sldId id="346" r:id="rId11"/>
    <p:sldId id="347" r:id="rId12"/>
    <p:sldId id="348" r:id="rId13"/>
    <p:sldId id="349" r:id="rId14"/>
    <p:sldId id="350" r:id="rId15"/>
    <p:sldId id="323" r:id="rId16"/>
    <p:sldId id="324" r:id="rId17"/>
    <p:sldId id="269" r:id="rId18"/>
    <p:sldId id="268" r:id="rId19"/>
    <p:sldId id="267" r:id="rId20"/>
    <p:sldId id="320" r:id="rId21"/>
    <p:sldId id="273" r:id="rId22"/>
    <p:sldId id="272" r:id="rId23"/>
    <p:sldId id="321" r:id="rId24"/>
    <p:sldId id="322" r:id="rId25"/>
    <p:sldId id="274" r:id="rId26"/>
    <p:sldId id="276" r:id="rId27"/>
    <p:sldId id="329" r:id="rId28"/>
    <p:sldId id="328" r:id="rId29"/>
    <p:sldId id="325" r:id="rId30"/>
    <p:sldId id="326" r:id="rId31"/>
    <p:sldId id="327" r:id="rId32"/>
    <p:sldId id="275" r:id="rId33"/>
    <p:sldId id="351" r:id="rId34"/>
    <p:sldId id="277" r:id="rId35"/>
    <p:sldId id="278" r:id="rId36"/>
    <p:sldId id="279" r:id="rId37"/>
    <p:sldId id="280" r:id="rId38"/>
    <p:sldId id="330" r:id="rId39"/>
    <p:sldId id="331" r:id="rId40"/>
    <p:sldId id="332" r:id="rId41"/>
    <p:sldId id="333" r:id="rId42"/>
    <p:sldId id="334" r:id="rId43"/>
    <p:sldId id="335" r:id="rId44"/>
    <p:sldId id="336" r:id="rId45"/>
    <p:sldId id="337" r:id="rId46"/>
    <p:sldId id="338" r:id="rId47"/>
    <p:sldId id="339" r:id="rId48"/>
    <p:sldId id="341" r:id="rId49"/>
    <p:sldId id="342" r:id="rId50"/>
    <p:sldId id="344" r:id="rId51"/>
    <p:sldId id="343" r:id="rId52"/>
    <p:sldId id="345" r:id="rId53"/>
    <p:sldId id="284" r:id="rId54"/>
    <p:sldId id="285" r:id="rId55"/>
    <p:sldId id="352" r:id="rId56"/>
    <p:sldId id="286" r:id="rId57"/>
    <p:sldId id="287" r:id="rId58"/>
    <p:sldId id="353" r:id="rId59"/>
    <p:sldId id="354" r:id="rId60"/>
    <p:sldId id="288" r:id="rId61"/>
    <p:sldId id="355" r:id="rId62"/>
    <p:sldId id="356" r:id="rId63"/>
    <p:sldId id="357" r:id="rId64"/>
    <p:sldId id="358" r:id="rId65"/>
    <p:sldId id="359" r:id="rId66"/>
    <p:sldId id="361" r:id="rId67"/>
    <p:sldId id="36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91020"/>
  </p:normalViewPr>
  <p:slideViewPr>
    <p:cSldViewPr snapToGrid="0">
      <p:cViewPr varScale="1">
        <p:scale>
          <a:sx n="112" d="100"/>
          <a:sy n="112" d="100"/>
        </p:scale>
        <p:origin x="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37220-17BF-4877-A826-2D299A1B62D8}"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4978BEE-7E8B-43C7-89D4-14DA45901984}">
      <dgm:prSet/>
      <dgm:spPr/>
      <dgm:t>
        <a:bodyPr/>
        <a:lstStyle/>
        <a:p>
          <a:r>
            <a:rPr lang="en-US"/>
            <a:t>Stand with feet straddling the shooting line.</a:t>
          </a:r>
        </a:p>
      </dgm:t>
    </dgm:pt>
    <dgm:pt modelId="{E26C3FE3-755E-40A1-B1C7-10381851539D}" type="parTrans" cxnId="{8BA459E6-62AC-42B0-AD56-5E72C4159288}">
      <dgm:prSet/>
      <dgm:spPr/>
      <dgm:t>
        <a:bodyPr/>
        <a:lstStyle/>
        <a:p>
          <a:endParaRPr lang="en-US"/>
        </a:p>
      </dgm:t>
    </dgm:pt>
    <dgm:pt modelId="{057CDEB5-F0DE-441A-AFFE-A3B47313AE0B}" type="sibTrans" cxnId="{8BA459E6-62AC-42B0-AD56-5E72C4159288}">
      <dgm:prSet/>
      <dgm:spPr/>
      <dgm:t>
        <a:bodyPr/>
        <a:lstStyle/>
        <a:p>
          <a:endParaRPr lang="en-US"/>
        </a:p>
      </dgm:t>
    </dgm:pt>
    <dgm:pt modelId="{6688F986-0ECA-47F6-BA31-1EBB3712B651}">
      <dgm:prSet/>
      <dgm:spPr/>
      <dgm:t>
        <a:bodyPr/>
        <a:lstStyle/>
        <a:p>
          <a:r>
            <a:rPr lang="en-US"/>
            <a:t>Feet should be about shoulder-width apart.</a:t>
          </a:r>
        </a:p>
      </dgm:t>
    </dgm:pt>
    <dgm:pt modelId="{0CAD1A1C-0255-48B1-AED6-61A63215F088}" type="parTrans" cxnId="{653ED30A-AE5F-451D-A184-B0E2D8913F96}">
      <dgm:prSet/>
      <dgm:spPr/>
      <dgm:t>
        <a:bodyPr/>
        <a:lstStyle/>
        <a:p>
          <a:endParaRPr lang="en-US"/>
        </a:p>
      </dgm:t>
    </dgm:pt>
    <dgm:pt modelId="{4D056437-ED2B-43F1-84D9-03CA2CE147F3}" type="sibTrans" cxnId="{653ED30A-AE5F-451D-A184-B0E2D8913F96}">
      <dgm:prSet/>
      <dgm:spPr/>
      <dgm:t>
        <a:bodyPr/>
        <a:lstStyle/>
        <a:p>
          <a:endParaRPr lang="en-US"/>
        </a:p>
      </dgm:t>
    </dgm:pt>
    <dgm:pt modelId="{C51A8F48-E2CC-4A46-B77C-6F4DA08E8A99}">
      <dgm:prSet/>
      <dgm:spPr/>
      <dgm:t>
        <a:bodyPr/>
        <a:lstStyle/>
        <a:p>
          <a:r>
            <a:rPr lang="en-US"/>
            <a:t>Move the foot closest to the target back 3inches</a:t>
          </a:r>
        </a:p>
      </dgm:t>
    </dgm:pt>
    <dgm:pt modelId="{0BAEC754-1963-44EA-A11B-A92AC2B0037E}" type="parTrans" cxnId="{256AB69F-1A3F-43E1-9D4C-1E3AA7ADEC69}">
      <dgm:prSet/>
      <dgm:spPr/>
      <dgm:t>
        <a:bodyPr/>
        <a:lstStyle/>
        <a:p>
          <a:endParaRPr lang="en-US"/>
        </a:p>
      </dgm:t>
    </dgm:pt>
    <dgm:pt modelId="{69FACA54-A44E-4E0C-9EEB-A64857AE8F56}" type="sibTrans" cxnId="{256AB69F-1A3F-43E1-9D4C-1E3AA7ADEC69}">
      <dgm:prSet/>
      <dgm:spPr/>
      <dgm:t>
        <a:bodyPr/>
        <a:lstStyle/>
        <a:p>
          <a:endParaRPr lang="en-US"/>
        </a:p>
      </dgm:t>
    </dgm:pt>
    <dgm:pt modelId="{28E3C393-A62D-4C1F-9841-1741AA3BE312}">
      <dgm:prSet/>
      <dgm:spPr/>
      <dgm:t>
        <a:bodyPr/>
        <a:lstStyle/>
        <a:p>
          <a:r>
            <a:rPr lang="en-US"/>
            <a:t>Turn the toes of both feet toward the target about 30 degrees.</a:t>
          </a:r>
        </a:p>
      </dgm:t>
    </dgm:pt>
    <dgm:pt modelId="{DB42BD0A-116A-4B2D-AC13-BD62C9381521}" type="parTrans" cxnId="{1B97E722-5428-4731-AF92-51CB7F9FB9B2}">
      <dgm:prSet/>
      <dgm:spPr/>
      <dgm:t>
        <a:bodyPr/>
        <a:lstStyle/>
        <a:p>
          <a:endParaRPr lang="en-US"/>
        </a:p>
      </dgm:t>
    </dgm:pt>
    <dgm:pt modelId="{FC4226E3-2D8A-445E-AC4F-6862F409CF7A}" type="sibTrans" cxnId="{1B97E722-5428-4731-AF92-51CB7F9FB9B2}">
      <dgm:prSet/>
      <dgm:spPr/>
      <dgm:t>
        <a:bodyPr/>
        <a:lstStyle/>
        <a:p>
          <a:endParaRPr lang="en-US"/>
        </a:p>
      </dgm:t>
    </dgm:pt>
    <dgm:pt modelId="{2A855E8F-6C69-F34B-BCB3-8B11A7EB579B}" type="pres">
      <dgm:prSet presAssocID="{17D37220-17BF-4877-A826-2D299A1B62D8}" presName="outerComposite" presStyleCnt="0">
        <dgm:presLayoutVars>
          <dgm:chMax val="5"/>
          <dgm:dir/>
          <dgm:resizeHandles val="exact"/>
        </dgm:presLayoutVars>
      </dgm:prSet>
      <dgm:spPr/>
    </dgm:pt>
    <dgm:pt modelId="{82BD55AA-03DC-EA43-B4E2-2C0C9E273780}" type="pres">
      <dgm:prSet presAssocID="{17D37220-17BF-4877-A826-2D299A1B62D8}" presName="dummyMaxCanvas" presStyleCnt="0">
        <dgm:presLayoutVars/>
      </dgm:prSet>
      <dgm:spPr/>
    </dgm:pt>
    <dgm:pt modelId="{19DCA900-2E69-2A48-9904-2878B269881B}" type="pres">
      <dgm:prSet presAssocID="{17D37220-17BF-4877-A826-2D299A1B62D8}" presName="FourNodes_1" presStyleLbl="node1" presStyleIdx="0" presStyleCnt="4">
        <dgm:presLayoutVars>
          <dgm:bulletEnabled val="1"/>
        </dgm:presLayoutVars>
      </dgm:prSet>
      <dgm:spPr/>
    </dgm:pt>
    <dgm:pt modelId="{96C459D6-423C-D943-988A-C23100FEA84C}" type="pres">
      <dgm:prSet presAssocID="{17D37220-17BF-4877-A826-2D299A1B62D8}" presName="FourNodes_2" presStyleLbl="node1" presStyleIdx="1" presStyleCnt="4">
        <dgm:presLayoutVars>
          <dgm:bulletEnabled val="1"/>
        </dgm:presLayoutVars>
      </dgm:prSet>
      <dgm:spPr/>
    </dgm:pt>
    <dgm:pt modelId="{F849CD46-AD48-7747-9FF3-BB5D988E8396}" type="pres">
      <dgm:prSet presAssocID="{17D37220-17BF-4877-A826-2D299A1B62D8}" presName="FourNodes_3" presStyleLbl="node1" presStyleIdx="2" presStyleCnt="4">
        <dgm:presLayoutVars>
          <dgm:bulletEnabled val="1"/>
        </dgm:presLayoutVars>
      </dgm:prSet>
      <dgm:spPr/>
    </dgm:pt>
    <dgm:pt modelId="{CA5516AD-8C04-9849-A8C0-A9933D2EE10E}" type="pres">
      <dgm:prSet presAssocID="{17D37220-17BF-4877-A826-2D299A1B62D8}" presName="FourNodes_4" presStyleLbl="node1" presStyleIdx="3" presStyleCnt="4">
        <dgm:presLayoutVars>
          <dgm:bulletEnabled val="1"/>
        </dgm:presLayoutVars>
      </dgm:prSet>
      <dgm:spPr/>
    </dgm:pt>
    <dgm:pt modelId="{322CE004-DB41-4B48-B8C2-E7C734E7434A}" type="pres">
      <dgm:prSet presAssocID="{17D37220-17BF-4877-A826-2D299A1B62D8}" presName="FourConn_1-2" presStyleLbl="fgAccFollowNode1" presStyleIdx="0" presStyleCnt="3">
        <dgm:presLayoutVars>
          <dgm:bulletEnabled val="1"/>
        </dgm:presLayoutVars>
      </dgm:prSet>
      <dgm:spPr/>
    </dgm:pt>
    <dgm:pt modelId="{0D1D9E94-D64E-B742-AA95-11C9E2046DDC}" type="pres">
      <dgm:prSet presAssocID="{17D37220-17BF-4877-A826-2D299A1B62D8}" presName="FourConn_2-3" presStyleLbl="fgAccFollowNode1" presStyleIdx="1" presStyleCnt="3">
        <dgm:presLayoutVars>
          <dgm:bulletEnabled val="1"/>
        </dgm:presLayoutVars>
      </dgm:prSet>
      <dgm:spPr/>
    </dgm:pt>
    <dgm:pt modelId="{618284A1-3074-F642-A49D-69750E92724C}" type="pres">
      <dgm:prSet presAssocID="{17D37220-17BF-4877-A826-2D299A1B62D8}" presName="FourConn_3-4" presStyleLbl="fgAccFollowNode1" presStyleIdx="2" presStyleCnt="3">
        <dgm:presLayoutVars>
          <dgm:bulletEnabled val="1"/>
        </dgm:presLayoutVars>
      </dgm:prSet>
      <dgm:spPr/>
    </dgm:pt>
    <dgm:pt modelId="{315C2194-BB4D-CF40-8519-269F9E60B614}" type="pres">
      <dgm:prSet presAssocID="{17D37220-17BF-4877-A826-2D299A1B62D8}" presName="FourNodes_1_text" presStyleLbl="node1" presStyleIdx="3" presStyleCnt="4">
        <dgm:presLayoutVars>
          <dgm:bulletEnabled val="1"/>
        </dgm:presLayoutVars>
      </dgm:prSet>
      <dgm:spPr/>
    </dgm:pt>
    <dgm:pt modelId="{8DCE23BB-E156-EC47-BB83-D047A8957660}" type="pres">
      <dgm:prSet presAssocID="{17D37220-17BF-4877-A826-2D299A1B62D8}" presName="FourNodes_2_text" presStyleLbl="node1" presStyleIdx="3" presStyleCnt="4">
        <dgm:presLayoutVars>
          <dgm:bulletEnabled val="1"/>
        </dgm:presLayoutVars>
      </dgm:prSet>
      <dgm:spPr/>
    </dgm:pt>
    <dgm:pt modelId="{1080056B-C270-3046-840F-2E18F8681491}" type="pres">
      <dgm:prSet presAssocID="{17D37220-17BF-4877-A826-2D299A1B62D8}" presName="FourNodes_3_text" presStyleLbl="node1" presStyleIdx="3" presStyleCnt="4">
        <dgm:presLayoutVars>
          <dgm:bulletEnabled val="1"/>
        </dgm:presLayoutVars>
      </dgm:prSet>
      <dgm:spPr/>
    </dgm:pt>
    <dgm:pt modelId="{F64C2662-0938-BA4D-88AD-9AD2BB5CA3BE}" type="pres">
      <dgm:prSet presAssocID="{17D37220-17BF-4877-A826-2D299A1B62D8}" presName="FourNodes_4_text" presStyleLbl="node1" presStyleIdx="3" presStyleCnt="4">
        <dgm:presLayoutVars>
          <dgm:bulletEnabled val="1"/>
        </dgm:presLayoutVars>
      </dgm:prSet>
      <dgm:spPr/>
    </dgm:pt>
  </dgm:ptLst>
  <dgm:cxnLst>
    <dgm:cxn modelId="{653ED30A-AE5F-451D-A184-B0E2D8913F96}" srcId="{17D37220-17BF-4877-A826-2D299A1B62D8}" destId="{6688F986-0ECA-47F6-BA31-1EBB3712B651}" srcOrd="1" destOrd="0" parTransId="{0CAD1A1C-0255-48B1-AED6-61A63215F088}" sibTransId="{4D056437-ED2B-43F1-84D9-03CA2CE147F3}"/>
    <dgm:cxn modelId="{D2BF4E1C-05CD-7E49-BF58-13B7E40DC82F}" type="presOf" srcId="{28E3C393-A62D-4C1F-9841-1741AA3BE312}" destId="{F64C2662-0938-BA4D-88AD-9AD2BB5CA3BE}" srcOrd="1" destOrd="0" presId="urn:microsoft.com/office/officeart/2005/8/layout/vProcess5"/>
    <dgm:cxn modelId="{C3666321-F014-A745-AE46-ED6C4425A04C}" type="presOf" srcId="{69FACA54-A44E-4E0C-9EEB-A64857AE8F56}" destId="{618284A1-3074-F642-A49D-69750E92724C}" srcOrd="0" destOrd="0" presId="urn:microsoft.com/office/officeart/2005/8/layout/vProcess5"/>
    <dgm:cxn modelId="{1B97E722-5428-4731-AF92-51CB7F9FB9B2}" srcId="{17D37220-17BF-4877-A826-2D299A1B62D8}" destId="{28E3C393-A62D-4C1F-9841-1741AA3BE312}" srcOrd="3" destOrd="0" parTransId="{DB42BD0A-116A-4B2D-AC13-BD62C9381521}" sibTransId="{FC4226E3-2D8A-445E-AC4F-6862F409CF7A}"/>
    <dgm:cxn modelId="{058B1324-C48E-9248-9E78-613F33654939}" type="presOf" srcId="{C51A8F48-E2CC-4A46-B77C-6F4DA08E8A99}" destId="{F849CD46-AD48-7747-9FF3-BB5D988E8396}" srcOrd="0" destOrd="0" presId="urn:microsoft.com/office/officeart/2005/8/layout/vProcess5"/>
    <dgm:cxn modelId="{31371F26-7D3B-2343-98C8-A1FD4A08BE47}" type="presOf" srcId="{057CDEB5-F0DE-441A-AFFE-A3B47313AE0B}" destId="{322CE004-DB41-4B48-B8C2-E7C734E7434A}" srcOrd="0" destOrd="0" presId="urn:microsoft.com/office/officeart/2005/8/layout/vProcess5"/>
    <dgm:cxn modelId="{028BF34B-01E5-3341-977F-FE6B09ED9E6A}" type="presOf" srcId="{C51A8F48-E2CC-4A46-B77C-6F4DA08E8A99}" destId="{1080056B-C270-3046-840F-2E18F8681491}" srcOrd="1" destOrd="0" presId="urn:microsoft.com/office/officeart/2005/8/layout/vProcess5"/>
    <dgm:cxn modelId="{31D07F4F-A22A-8C4C-9233-A4A8191DFE8F}" type="presOf" srcId="{4D056437-ED2B-43F1-84D9-03CA2CE147F3}" destId="{0D1D9E94-D64E-B742-AA95-11C9E2046DDC}" srcOrd="0" destOrd="0" presId="urn:microsoft.com/office/officeart/2005/8/layout/vProcess5"/>
    <dgm:cxn modelId="{7EFBFD5B-2E5E-C044-A75B-2A3972EEA484}" type="presOf" srcId="{6688F986-0ECA-47F6-BA31-1EBB3712B651}" destId="{96C459D6-423C-D943-988A-C23100FEA84C}" srcOrd="0" destOrd="0" presId="urn:microsoft.com/office/officeart/2005/8/layout/vProcess5"/>
    <dgm:cxn modelId="{A03D2094-F806-3940-9A28-380534235E24}" type="presOf" srcId="{F4978BEE-7E8B-43C7-89D4-14DA45901984}" destId="{315C2194-BB4D-CF40-8519-269F9E60B614}" srcOrd="1" destOrd="0" presId="urn:microsoft.com/office/officeart/2005/8/layout/vProcess5"/>
    <dgm:cxn modelId="{256AB69F-1A3F-43E1-9D4C-1E3AA7ADEC69}" srcId="{17D37220-17BF-4877-A826-2D299A1B62D8}" destId="{C51A8F48-E2CC-4A46-B77C-6F4DA08E8A99}" srcOrd="2" destOrd="0" parTransId="{0BAEC754-1963-44EA-A11B-A92AC2B0037E}" sibTransId="{69FACA54-A44E-4E0C-9EEB-A64857AE8F56}"/>
    <dgm:cxn modelId="{DC8120D8-2212-C04B-895E-A686D8E78110}" type="presOf" srcId="{F4978BEE-7E8B-43C7-89D4-14DA45901984}" destId="{19DCA900-2E69-2A48-9904-2878B269881B}" srcOrd="0" destOrd="0" presId="urn:microsoft.com/office/officeart/2005/8/layout/vProcess5"/>
    <dgm:cxn modelId="{8BA459E6-62AC-42B0-AD56-5E72C4159288}" srcId="{17D37220-17BF-4877-A826-2D299A1B62D8}" destId="{F4978BEE-7E8B-43C7-89D4-14DA45901984}" srcOrd="0" destOrd="0" parTransId="{E26C3FE3-755E-40A1-B1C7-10381851539D}" sibTransId="{057CDEB5-F0DE-441A-AFFE-A3B47313AE0B}"/>
    <dgm:cxn modelId="{1162AEE6-BF8D-CF4D-9575-80875073CE2D}" type="presOf" srcId="{28E3C393-A62D-4C1F-9841-1741AA3BE312}" destId="{CA5516AD-8C04-9849-A8C0-A9933D2EE10E}" srcOrd="0" destOrd="0" presId="urn:microsoft.com/office/officeart/2005/8/layout/vProcess5"/>
    <dgm:cxn modelId="{73FDF7EA-2EDB-3542-A660-CCF788D4FF7F}" type="presOf" srcId="{17D37220-17BF-4877-A826-2D299A1B62D8}" destId="{2A855E8F-6C69-F34B-BCB3-8B11A7EB579B}" srcOrd="0" destOrd="0" presId="urn:microsoft.com/office/officeart/2005/8/layout/vProcess5"/>
    <dgm:cxn modelId="{A52952FC-BC58-824F-823A-0EA25E84BD05}" type="presOf" srcId="{6688F986-0ECA-47F6-BA31-1EBB3712B651}" destId="{8DCE23BB-E156-EC47-BB83-D047A8957660}" srcOrd="1" destOrd="0" presId="urn:microsoft.com/office/officeart/2005/8/layout/vProcess5"/>
    <dgm:cxn modelId="{532DC498-EC59-3F48-BC44-4D15B5D4BA79}" type="presParOf" srcId="{2A855E8F-6C69-F34B-BCB3-8B11A7EB579B}" destId="{82BD55AA-03DC-EA43-B4E2-2C0C9E273780}" srcOrd="0" destOrd="0" presId="urn:microsoft.com/office/officeart/2005/8/layout/vProcess5"/>
    <dgm:cxn modelId="{A6FCA3AF-8A68-7B44-9412-C64E9841AD26}" type="presParOf" srcId="{2A855E8F-6C69-F34B-BCB3-8B11A7EB579B}" destId="{19DCA900-2E69-2A48-9904-2878B269881B}" srcOrd="1" destOrd="0" presId="urn:microsoft.com/office/officeart/2005/8/layout/vProcess5"/>
    <dgm:cxn modelId="{AC6BFA2E-6CF2-5047-BB3D-FFE464DB8793}" type="presParOf" srcId="{2A855E8F-6C69-F34B-BCB3-8B11A7EB579B}" destId="{96C459D6-423C-D943-988A-C23100FEA84C}" srcOrd="2" destOrd="0" presId="urn:microsoft.com/office/officeart/2005/8/layout/vProcess5"/>
    <dgm:cxn modelId="{F78EE7DB-82A8-2E44-BD07-7E58BE956C90}" type="presParOf" srcId="{2A855E8F-6C69-F34B-BCB3-8B11A7EB579B}" destId="{F849CD46-AD48-7747-9FF3-BB5D988E8396}" srcOrd="3" destOrd="0" presId="urn:microsoft.com/office/officeart/2005/8/layout/vProcess5"/>
    <dgm:cxn modelId="{D188A353-93EA-C84B-9DA8-ED5F82D6D2A0}" type="presParOf" srcId="{2A855E8F-6C69-F34B-BCB3-8B11A7EB579B}" destId="{CA5516AD-8C04-9849-A8C0-A9933D2EE10E}" srcOrd="4" destOrd="0" presId="urn:microsoft.com/office/officeart/2005/8/layout/vProcess5"/>
    <dgm:cxn modelId="{C2747EB7-4023-BB4C-B199-9687782D413D}" type="presParOf" srcId="{2A855E8F-6C69-F34B-BCB3-8B11A7EB579B}" destId="{322CE004-DB41-4B48-B8C2-E7C734E7434A}" srcOrd="5" destOrd="0" presId="urn:microsoft.com/office/officeart/2005/8/layout/vProcess5"/>
    <dgm:cxn modelId="{ECF78BCD-BF61-384A-BDCA-AC34DEE3A9B5}" type="presParOf" srcId="{2A855E8F-6C69-F34B-BCB3-8B11A7EB579B}" destId="{0D1D9E94-D64E-B742-AA95-11C9E2046DDC}" srcOrd="6" destOrd="0" presId="urn:microsoft.com/office/officeart/2005/8/layout/vProcess5"/>
    <dgm:cxn modelId="{3E469C10-BCC5-BC4A-91C9-9A5D7B63EFCD}" type="presParOf" srcId="{2A855E8F-6C69-F34B-BCB3-8B11A7EB579B}" destId="{618284A1-3074-F642-A49D-69750E92724C}" srcOrd="7" destOrd="0" presId="urn:microsoft.com/office/officeart/2005/8/layout/vProcess5"/>
    <dgm:cxn modelId="{97242892-4AD9-2149-955F-F6BB3F599A62}" type="presParOf" srcId="{2A855E8F-6C69-F34B-BCB3-8B11A7EB579B}" destId="{315C2194-BB4D-CF40-8519-269F9E60B614}" srcOrd="8" destOrd="0" presId="urn:microsoft.com/office/officeart/2005/8/layout/vProcess5"/>
    <dgm:cxn modelId="{EE76B23F-947D-3E4D-8D92-5D3AA5BFBAC2}" type="presParOf" srcId="{2A855E8F-6C69-F34B-BCB3-8B11A7EB579B}" destId="{8DCE23BB-E156-EC47-BB83-D047A8957660}" srcOrd="9" destOrd="0" presId="urn:microsoft.com/office/officeart/2005/8/layout/vProcess5"/>
    <dgm:cxn modelId="{63735DC0-6E0B-FA48-BB89-A5B0893A8EE9}" type="presParOf" srcId="{2A855E8F-6C69-F34B-BCB3-8B11A7EB579B}" destId="{1080056B-C270-3046-840F-2E18F8681491}" srcOrd="10" destOrd="0" presId="urn:microsoft.com/office/officeart/2005/8/layout/vProcess5"/>
    <dgm:cxn modelId="{B29F8F9D-1F11-AE4A-95C0-CBC5BA373F34}" type="presParOf" srcId="{2A855E8F-6C69-F34B-BCB3-8B11A7EB579B}" destId="{F64C2662-0938-BA4D-88AD-9AD2BB5CA3B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AD315-76A0-4198-8F83-370C14A6CF0E}"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4E7DE63C-F475-4F41-AEF5-49AE0BAEC00F}">
      <dgm:prSet/>
      <dgm:spPr/>
      <dgm:t>
        <a:bodyPr/>
        <a:lstStyle/>
        <a:p>
          <a:r>
            <a:rPr lang="en-US"/>
            <a:t>Grasp the arrow below the nock.</a:t>
          </a:r>
        </a:p>
      </dgm:t>
    </dgm:pt>
    <dgm:pt modelId="{E37C504D-231B-487E-B5B8-4DB1C2762372}" type="parTrans" cxnId="{E354F200-FC32-48DA-96A5-BE2DB0368101}">
      <dgm:prSet/>
      <dgm:spPr/>
      <dgm:t>
        <a:bodyPr/>
        <a:lstStyle/>
        <a:p>
          <a:endParaRPr lang="en-US"/>
        </a:p>
      </dgm:t>
    </dgm:pt>
    <dgm:pt modelId="{88FB53B3-010B-4736-9006-948A8194D622}" type="sibTrans" cxnId="{E354F200-FC32-48DA-96A5-BE2DB0368101}">
      <dgm:prSet/>
      <dgm:spPr/>
      <dgm:t>
        <a:bodyPr/>
        <a:lstStyle/>
        <a:p>
          <a:endParaRPr lang="en-US"/>
        </a:p>
      </dgm:t>
    </dgm:pt>
    <dgm:pt modelId="{A85CFCF1-425E-4D6E-BDD8-FFBF0EF72B47}">
      <dgm:prSet/>
      <dgm:spPr/>
      <dgm:t>
        <a:bodyPr/>
        <a:lstStyle/>
        <a:p>
          <a:r>
            <a:rPr lang="en-US"/>
            <a:t>Bring the arrow up and over the bow and place it on the rest.</a:t>
          </a:r>
        </a:p>
      </dgm:t>
    </dgm:pt>
    <dgm:pt modelId="{353CCE0E-ED11-4120-B704-E176D57A81F9}" type="parTrans" cxnId="{F8F8302A-2DFF-46A5-B435-2A2CC3A3EA8D}">
      <dgm:prSet/>
      <dgm:spPr/>
      <dgm:t>
        <a:bodyPr/>
        <a:lstStyle/>
        <a:p>
          <a:endParaRPr lang="en-US"/>
        </a:p>
      </dgm:t>
    </dgm:pt>
    <dgm:pt modelId="{4396567A-7030-4024-B7B6-17550C82E3C5}" type="sibTrans" cxnId="{F8F8302A-2DFF-46A5-B435-2A2CC3A3EA8D}">
      <dgm:prSet/>
      <dgm:spPr/>
      <dgm:t>
        <a:bodyPr/>
        <a:lstStyle/>
        <a:p>
          <a:endParaRPr lang="en-US"/>
        </a:p>
      </dgm:t>
    </dgm:pt>
    <dgm:pt modelId="{115421A3-F20C-4FCA-ADA9-5211FB4DDAC7}">
      <dgm:prSet/>
      <dgm:spPr/>
      <dgm:t>
        <a:bodyPr/>
        <a:lstStyle/>
        <a:p>
          <a:r>
            <a:rPr lang="en-US"/>
            <a:t>Spin the arrow so the index vane (usually a different color) points away from the riser (bow) and towards the archer's body.</a:t>
          </a:r>
        </a:p>
      </dgm:t>
    </dgm:pt>
    <dgm:pt modelId="{D6A16C06-B192-4BA6-A978-4B32EBAE2396}" type="parTrans" cxnId="{847CCAB1-B7FE-493C-A193-F61283135035}">
      <dgm:prSet/>
      <dgm:spPr/>
      <dgm:t>
        <a:bodyPr/>
        <a:lstStyle/>
        <a:p>
          <a:endParaRPr lang="en-US"/>
        </a:p>
      </dgm:t>
    </dgm:pt>
    <dgm:pt modelId="{0D9312B1-49CB-4932-9181-4A57F18BC785}" type="sibTrans" cxnId="{847CCAB1-B7FE-493C-A193-F61283135035}">
      <dgm:prSet/>
      <dgm:spPr/>
      <dgm:t>
        <a:bodyPr/>
        <a:lstStyle/>
        <a:p>
          <a:endParaRPr lang="en-US"/>
        </a:p>
      </dgm:t>
    </dgm:pt>
    <dgm:pt modelId="{06260E02-5BD7-40C9-A175-4CA653ECE528}">
      <dgm:prSet/>
      <dgm:spPr/>
      <dgm:t>
        <a:bodyPr/>
        <a:lstStyle/>
        <a:p>
          <a:r>
            <a:rPr lang="en-US"/>
            <a:t>Push the nock into place on the bowstring directly below the nocking point</a:t>
          </a:r>
        </a:p>
      </dgm:t>
    </dgm:pt>
    <dgm:pt modelId="{9E6897EC-EBFB-40F9-A232-0ABAEC35316E}" type="parTrans" cxnId="{1A403FFC-30DF-414E-9C8E-15D2D87B1DBF}">
      <dgm:prSet/>
      <dgm:spPr/>
      <dgm:t>
        <a:bodyPr/>
        <a:lstStyle/>
        <a:p>
          <a:endParaRPr lang="en-US"/>
        </a:p>
      </dgm:t>
    </dgm:pt>
    <dgm:pt modelId="{736ED19D-7067-43F1-BA49-CE347C835743}" type="sibTrans" cxnId="{1A403FFC-30DF-414E-9C8E-15D2D87B1DBF}">
      <dgm:prSet/>
      <dgm:spPr/>
      <dgm:t>
        <a:bodyPr/>
        <a:lstStyle/>
        <a:p>
          <a:endParaRPr lang="en-US"/>
        </a:p>
      </dgm:t>
    </dgm:pt>
    <dgm:pt modelId="{9E8D25AD-41EB-9342-9C1D-2BC8618477E2}" type="pres">
      <dgm:prSet presAssocID="{B0AAD315-76A0-4198-8F83-370C14A6CF0E}" presName="Name0" presStyleCnt="0">
        <dgm:presLayoutVars>
          <dgm:dir/>
          <dgm:resizeHandles val="exact"/>
        </dgm:presLayoutVars>
      </dgm:prSet>
      <dgm:spPr/>
    </dgm:pt>
    <dgm:pt modelId="{4A0079AF-3E33-8249-B71F-883499E60965}" type="pres">
      <dgm:prSet presAssocID="{4E7DE63C-F475-4F41-AEF5-49AE0BAEC00F}" presName="node" presStyleLbl="node1" presStyleIdx="0" presStyleCnt="4">
        <dgm:presLayoutVars>
          <dgm:bulletEnabled val="1"/>
        </dgm:presLayoutVars>
      </dgm:prSet>
      <dgm:spPr/>
    </dgm:pt>
    <dgm:pt modelId="{16602D58-98F9-CC43-B4EF-F89404CDB672}" type="pres">
      <dgm:prSet presAssocID="{88FB53B3-010B-4736-9006-948A8194D622}" presName="sibTrans" presStyleLbl="sibTrans1D1" presStyleIdx="0" presStyleCnt="3"/>
      <dgm:spPr/>
    </dgm:pt>
    <dgm:pt modelId="{702538C6-2575-0D4E-908F-780C41CC2466}" type="pres">
      <dgm:prSet presAssocID="{88FB53B3-010B-4736-9006-948A8194D622}" presName="connectorText" presStyleLbl="sibTrans1D1" presStyleIdx="0" presStyleCnt="3"/>
      <dgm:spPr/>
    </dgm:pt>
    <dgm:pt modelId="{7193050A-C6FB-FA45-9F7F-1F3D41B4D146}" type="pres">
      <dgm:prSet presAssocID="{A85CFCF1-425E-4D6E-BDD8-FFBF0EF72B47}" presName="node" presStyleLbl="node1" presStyleIdx="1" presStyleCnt="4">
        <dgm:presLayoutVars>
          <dgm:bulletEnabled val="1"/>
        </dgm:presLayoutVars>
      </dgm:prSet>
      <dgm:spPr/>
    </dgm:pt>
    <dgm:pt modelId="{4D77C4EC-E1D5-A940-B06F-E61BBC4D72A3}" type="pres">
      <dgm:prSet presAssocID="{4396567A-7030-4024-B7B6-17550C82E3C5}" presName="sibTrans" presStyleLbl="sibTrans1D1" presStyleIdx="1" presStyleCnt="3"/>
      <dgm:spPr/>
    </dgm:pt>
    <dgm:pt modelId="{FFCF9454-96BC-E642-BFA4-92A5B8E44212}" type="pres">
      <dgm:prSet presAssocID="{4396567A-7030-4024-B7B6-17550C82E3C5}" presName="connectorText" presStyleLbl="sibTrans1D1" presStyleIdx="1" presStyleCnt="3"/>
      <dgm:spPr/>
    </dgm:pt>
    <dgm:pt modelId="{F8AA7FCE-DD1B-204F-8D72-585564F2111F}" type="pres">
      <dgm:prSet presAssocID="{115421A3-F20C-4FCA-ADA9-5211FB4DDAC7}" presName="node" presStyleLbl="node1" presStyleIdx="2" presStyleCnt="4">
        <dgm:presLayoutVars>
          <dgm:bulletEnabled val="1"/>
        </dgm:presLayoutVars>
      </dgm:prSet>
      <dgm:spPr/>
    </dgm:pt>
    <dgm:pt modelId="{C6E5D959-09C8-274D-94F1-2CA1C0745E94}" type="pres">
      <dgm:prSet presAssocID="{0D9312B1-49CB-4932-9181-4A57F18BC785}" presName="sibTrans" presStyleLbl="sibTrans1D1" presStyleIdx="2" presStyleCnt="3"/>
      <dgm:spPr/>
    </dgm:pt>
    <dgm:pt modelId="{9B0027C4-5203-A14D-8982-88F7282B2CA1}" type="pres">
      <dgm:prSet presAssocID="{0D9312B1-49CB-4932-9181-4A57F18BC785}" presName="connectorText" presStyleLbl="sibTrans1D1" presStyleIdx="2" presStyleCnt="3"/>
      <dgm:spPr/>
    </dgm:pt>
    <dgm:pt modelId="{EF631217-DAB2-5B41-B8C0-66D652490F07}" type="pres">
      <dgm:prSet presAssocID="{06260E02-5BD7-40C9-A175-4CA653ECE528}" presName="node" presStyleLbl="node1" presStyleIdx="3" presStyleCnt="4">
        <dgm:presLayoutVars>
          <dgm:bulletEnabled val="1"/>
        </dgm:presLayoutVars>
      </dgm:prSet>
      <dgm:spPr/>
    </dgm:pt>
  </dgm:ptLst>
  <dgm:cxnLst>
    <dgm:cxn modelId="{E354F200-FC32-48DA-96A5-BE2DB0368101}" srcId="{B0AAD315-76A0-4198-8F83-370C14A6CF0E}" destId="{4E7DE63C-F475-4F41-AEF5-49AE0BAEC00F}" srcOrd="0" destOrd="0" parTransId="{E37C504D-231B-487E-B5B8-4DB1C2762372}" sibTransId="{88FB53B3-010B-4736-9006-948A8194D622}"/>
    <dgm:cxn modelId="{39A43014-F168-874D-8866-69018DCCE581}" type="presOf" srcId="{4E7DE63C-F475-4F41-AEF5-49AE0BAEC00F}" destId="{4A0079AF-3E33-8249-B71F-883499E60965}" srcOrd="0" destOrd="0" presId="urn:microsoft.com/office/officeart/2016/7/layout/RepeatingBendingProcessNew"/>
    <dgm:cxn modelId="{F8F8302A-2DFF-46A5-B435-2A2CC3A3EA8D}" srcId="{B0AAD315-76A0-4198-8F83-370C14A6CF0E}" destId="{A85CFCF1-425E-4D6E-BDD8-FFBF0EF72B47}" srcOrd="1" destOrd="0" parTransId="{353CCE0E-ED11-4120-B704-E176D57A81F9}" sibTransId="{4396567A-7030-4024-B7B6-17550C82E3C5}"/>
    <dgm:cxn modelId="{3ABB495A-244A-CD4C-9AD4-5C36D5251C7B}" type="presOf" srcId="{0D9312B1-49CB-4932-9181-4A57F18BC785}" destId="{9B0027C4-5203-A14D-8982-88F7282B2CA1}" srcOrd="1" destOrd="0" presId="urn:microsoft.com/office/officeart/2016/7/layout/RepeatingBendingProcessNew"/>
    <dgm:cxn modelId="{2B07F171-E743-3A46-93FE-FD9126504739}" type="presOf" srcId="{4396567A-7030-4024-B7B6-17550C82E3C5}" destId="{FFCF9454-96BC-E642-BFA4-92A5B8E44212}" srcOrd="1" destOrd="0" presId="urn:microsoft.com/office/officeart/2016/7/layout/RepeatingBendingProcessNew"/>
    <dgm:cxn modelId="{AA943679-95E8-1142-BFFE-C5D21F59FA94}" type="presOf" srcId="{0D9312B1-49CB-4932-9181-4A57F18BC785}" destId="{C6E5D959-09C8-274D-94F1-2CA1C0745E94}" srcOrd="0" destOrd="0" presId="urn:microsoft.com/office/officeart/2016/7/layout/RepeatingBendingProcessNew"/>
    <dgm:cxn modelId="{E00B467B-41A5-0E49-9B3A-036337FE3931}" type="presOf" srcId="{4396567A-7030-4024-B7B6-17550C82E3C5}" destId="{4D77C4EC-E1D5-A940-B06F-E61BBC4D72A3}" srcOrd="0" destOrd="0" presId="urn:microsoft.com/office/officeart/2016/7/layout/RepeatingBendingProcessNew"/>
    <dgm:cxn modelId="{4B23B8A7-9407-1F49-8914-23911B7798DD}" type="presOf" srcId="{06260E02-5BD7-40C9-A175-4CA653ECE528}" destId="{EF631217-DAB2-5B41-B8C0-66D652490F07}" srcOrd="0" destOrd="0" presId="urn:microsoft.com/office/officeart/2016/7/layout/RepeatingBendingProcessNew"/>
    <dgm:cxn modelId="{36762BA8-B89C-EB45-AC4C-80CFB27E815F}" type="presOf" srcId="{88FB53B3-010B-4736-9006-948A8194D622}" destId="{702538C6-2575-0D4E-908F-780C41CC2466}" srcOrd="1" destOrd="0" presId="urn:microsoft.com/office/officeart/2016/7/layout/RepeatingBendingProcessNew"/>
    <dgm:cxn modelId="{847CCAB1-B7FE-493C-A193-F61283135035}" srcId="{B0AAD315-76A0-4198-8F83-370C14A6CF0E}" destId="{115421A3-F20C-4FCA-ADA9-5211FB4DDAC7}" srcOrd="2" destOrd="0" parTransId="{D6A16C06-B192-4BA6-A978-4B32EBAE2396}" sibTransId="{0D9312B1-49CB-4932-9181-4A57F18BC785}"/>
    <dgm:cxn modelId="{DC84EEB3-1BBC-FC4C-9E4C-B48A2F598A0D}" type="presOf" srcId="{B0AAD315-76A0-4198-8F83-370C14A6CF0E}" destId="{9E8D25AD-41EB-9342-9C1D-2BC8618477E2}" srcOrd="0" destOrd="0" presId="urn:microsoft.com/office/officeart/2016/7/layout/RepeatingBendingProcessNew"/>
    <dgm:cxn modelId="{21C666C3-65EF-8149-B3F5-EB75E4790704}" type="presOf" srcId="{A85CFCF1-425E-4D6E-BDD8-FFBF0EF72B47}" destId="{7193050A-C6FB-FA45-9F7F-1F3D41B4D146}" srcOrd="0" destOrd="0" presId="urn:microsoft.com/office/officeart/2016/7/layout/RepeatingBendingProcessNew"/>
    <dgm:cxn modelId="{6E7D50D5-B496-7744-AF24-555D67D6F16D}" type="presOf" srcId="{88FB53B3-010B-4736-9006-948A8194D622}" destId="{16602D58-98F9-CC43-B4EF-F89404CDB672}" srcOrd="0" destOrd="0" presId="urn:microsoft.com/office/officeart/2016/7/layout/RepeatingBendingProcessNew"/>
    <dgm:cxn modelId="{CEAC68DD-BBCB-EC45-BB0A-C0CC3E337DB9}" type="presOf" srcId="{115421A3-F20C-4FCA-ADA9-5211FB4DDAC7}" destId="{F8AA7FCE-DD1B-204F-8D72-585564F2111F}" srcOrd="0" destOrd="0" presId="urn:microsoft.com/office/officeart/2016/7/layout/RepeatingBendingProcessNew"/>
    <dgm:cxn modelId="{1A403FFC-30DF-414E-9C8E-15D2D87B1DBF}" srcId="{B0AAD315-76A0-4198-8F83-370C14A6CF0E}" destId="{06260E02-5BD7-40C9-A175-4CA653ECE528}" srcOrd="3" destOrd="0" parTransId="{9E6897EC-EBFB-40F9-A232-0ABAEC35316E}" sibTransId="{736ED19D-7067-43F1-BA49-CE347C835743}"/>
    <dgm:cxn modelId="{8C2A427A-BBB5-BF40-B06E-321BCCC1F227}" type="presParOf" srcId="{9E8D25AD-41EB-9342-9C1D-2BC8618477E2}" destId="{4A0079AF-3E33-8249-B71F-883499E60965}" srcOrd="0" destOrd="0" presId="urn:microsoft.com/office/officeart/2016/7/layout/RepeatingBendingProcessNew"/>
    <dgm:cxn modelId="{EFCB68D6-47D8-5240-AF92-EF40FAF517CF}" type="presParOf" srcId="{9E8D25AD-41EB-9342-9C1D-2BC8618477E2}" destId="{16602D58-98F9-CC43-B4EF-F89404CDB672}" srcOrd="1" destOrd="0" presId="urn:microsoft.com/office/officeart/2016/7/layout/RepeatingBendingProcessNew"/>
    <dgm:cxn modelId="{FB924118-DE7A-9246-9485-748C1A83AEC5}" type="presParOf" srcId="{16602D58-98F9-CC43-B4EF-F89404CDB672}" destId="{702538C6-2575-0D4E-908F-780C41CC2466}" srcOrd="0" destOrd="0" presId="urn:microsoft.com/office/officeart/2016/7/layout/RepeatingBendingProcessNew"/>
    <dgm:cxn modelId="{A1F9CBB9-B06C-5643-8531-4E8082F9B729}" type="presParOf" srcId="{9E8D25AD-41EB-9342-9C1D-2BC8618477E2}" destId="{7193050A-C6FB-FA45-9F7F-1F3D41B4D146}" srcOrd="2" destOrd="0" presId="urn:microsoft.com/office/officeart/2016/7/layout/RepeatingBendingProcessNew"/>
    <dgm:cxn modelId="{D7B12197-5523-AC46-BE05-FB5C68FFAA36}" type="presParOf" srcId="{9E8D25AD-41EB-9342-9C1D-2BC8618477E2}" destId="{4D77C4EC-E1D5-A940-B06F-E61BBC4D72A3}" srcOrd="3" destOrd="0" presId="urn:microsoft.com/office/officeart/2016/7/layout/RepeatingBendingProcessNew"/>
    <dgm:cxn modelId="{473CD9A5-21BD-0D42-B851-26748F25FC6F}" type="presParOf" srcId="{4D77C4EC-E1D5-A940-B06F-E61BBC4D72A3}" destId="{FFCF9454-96BC-E642-BFA4-92A5B8E44212}" srcOrd="0" destOrd="0" presId="urn:microsoft.com/office/officeart/2016/7/layout/RepeatingBendingProcessNew"/>
    <dgm:cxn modelId="{9535BD12-3E4E-B443-B65B-738DFDADC7B4}" type="presParOf" srcId="{9E8D25AD-41EB-9342-9C1D-2BC8618477E2}" destId="{F8AA7FCE-DD1B-204F-8D72-585564F2111F}" srcOrd="4" destOrd="0" presId="urn:microsoft.com/office/officeart/2016/7/layout/RepeatingBendingProcessNew"/>
    <dgm:cxn modelId="{3BEF9DA3-8436-194B-8FF9-812CF7383474}" type="presParOf" srcId="{9E8D25AD-41EB-9342-9C1D-2BC8618477E2}" destId="{C6E5D959-09C8-274D-94F1-2CA1C0745E94}" srcOrd="5" destOrd="0" presId="urn:microsoft.com/office/officeart/2016/7/layout/RepeatingBendingProcessNew"/>
    <dgm:cxn modelId="{904FEFF7-FB66-AC48-9905-32B4E9E9063F}" type="presParOf" srcId="{C6E5D959-09C8-274D-94F1-2CA1C0745E94}" destId="{9B0027C4-5203-A14D-8982-88F7282B2CA1}" srcOrd="0" destOrd="0" presId="urn:microsoft.com/office/officeart/2016/7/layout/RepeatingBendingProcessNew"/>
    <dgm:cxn modelId="{8EB9FE49-4960-8C41-A0D2-D4927737A557}" type="presParOf" srcId="{9E8D25AD-41EB-9342-9C1D-2BC8618477E2}" destId="{EF631217-DAB2-5B41-B8C0-66D652490F07}"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02EE66-9E58-498E-B022-5BA0E295EAB9}"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EA763AA1-E11E-4DCF-93EC-4A0893FCEDA6}">
      <dgm:prSet/>
      <dgm:spPr/>
      <dgm:t>
        <a:bodyPr/>
        <a:lstStyle/>
        <a:p>
          <a:r>
            <a:rPr lang="en-US"/>
            <a:t>Curl the bowstring with the fingertips of the index, middle, and ring fingers under the arrow.</a:t>
          </a:r>
        </a:p>
      </dgm:t>
    </dgm:pt>
    <dgm:pt modelId="{3E01763F-10DD-4810-A02C-D8FD0C40D1EE}" type="parTrans" cxnId="{8C94AA73-CDDF-487F-9F5E-B3995D6E3F24}">
      <dgm:prSet/>
      <dgm:spPr/>
      <dgm:t>
        <a:bodyPr/>
        <a:lstStyle/>
        <a:p>
          <a:endParaRPr lang="en-US"/>
        </a:p>
      </dgm:t>
    </dgm:pt>
    <dgm:pt modelId="{3166C01B-4168-46B0-913A-FFCB1DD69A52}" type="sibTrans" cxnId="{8C94AA73-CDDF-487F-9F5E-B3995D6E3F24}">
      <dgm:prSet/>
      <dgm:spPr/>
      <dgm:t>
        <a:bodyPr/>
        <a:lstStyle/>
        <a:p>
          <a:endParaRPr lang="en-US"/>
        </a:p>
      </dgm:t>
    </dgm:pt>
    <dgm:pt modelId="{431BCAB8-C8E2-411B-89D3-473047FFFAED}">
      <dgm:prSet/>
      <dgm:spPr/>
      <dgm:t>
        <a:bodyPr/>
        <a:lstStyle/>
        <a:p>
          <a:r>
            <a:rPr lang="en-US"/>
            <a:t>Pull the bowstring back enough to apply a small amount of tension.</a:t>
          </a:r>
        </a:p>
      </dgm:t>
    </dgm:pt>
    <dgm:pt modelId="{10F65C03-4276-495C-8DBA-5AFF58E06497}" type="parTrans" cxnId="{3355D6FC-B07B-4B1B-BC84-A13123F5D34D}">
      <dgm:prSet/>
      <dgm:spPr/>
      <dgm:t>
        <a:bodyPr/>
        <a:lstStyle/>
        <a:p>
          <a:endParaRPr lang="en-US"/>
        </a:p>
      </dgm:t>
    </dgm:pt>
    <dgm:pt modelId="{32F6C583-E90E-498A-9C44-C62C338A7975}" type="sibTrans" cxnId="{3355D6FC-B07B-4B1B-BC84-A13123F5D34D}">
      <dgm:prSet/>
      <dgm:spPr/>
      <dgm:t>
        <a:bodyPr/>
        <a:lstStyle/>
        <a:p>
          <a:endParaRPr lang="en-US"/>
        </a:p>
      </dgm:t>
    </dgm:pt>
    <dgm:pt modelId="{940D5137-4C75-4F23-AF53-7376C037EE2B}">
      <dgm:prSet/>
      <dgm:spPr/>
      <dgm:t>
        <a:bodyPr/>
        <a:lstStyle/>
        <a:p>
          <a:r>
            <a:rPr lang="en-US"/>
            <a:t>Center the meaty part of the thumb on the back of the bow grip.</a:t>
          </a:r>
        </a:p>
      </dgm:t>
    </dgm:pt>
    <dgm:pt modelId="{F916ED68-6CCE-424B-9CAD-1B5D425EF950}" type="parTrans" cxnId="{39CA0287-D48A-4E7F-8C19-994EF918B81C}">
      <dgm:prSet/>
      <dgm:spPr/>
      <dgm:t>
        <a:bodyPr/>
        <a:lstStyle/>
        <a:p>
          <a:endParaRPr lang="en-US"/>
        </a:p>
      </dgm:t>
    </dgm:pt>
    <dgm:pt modelId="{B4A3415C-B524-4A52-87D6-487F68845FC5}" type="sibTrans" cxnId="{39CA0287-D48A-4E7F-8C19-994EF918B81C}">
      <dgm:prSet/>
      <dgm:spPr/>
      <dgm:t>
        <a:bodyPr/>
        <a:lstStyle/>
        <a:p>
          <a:endParaRPr lang="en-US"/>
        </a:p>
      </dgm:t>
    </dgm:pt>
    <dgm:pt modelId="{C9695A08-A680-44B3-B5F8-23117C6354D0}">
      <dgm:prSet/>
      <dgm:spPr/>
      <dgm:t>
        <a:bodyPr/>
        <a:lstStyle/>
        <a:p>
          <a:r>
            <a:rPr lang="en-US"/>
            <a:t>Point the thumb toward the target and angle your knuckles 45 degrees. Check to be sure the grip is relaxed.</a:t>
          </a:r>
        </a:p>
      </dgm:t>
    </dgm:pt>
    <dgm:pt modelId="{FDFE0770-7409-461C-B99B-4D034FB489F7}" type="parTrans" cxnId="{8BC7E3B7-87BA-41B8-B63A-371404F7EBB0}">
      <dgm:prSet/>
      <dgm:spPr/>
      <dgm:t>
        <a:bodyPr/>
        <a:lstStyle/>
        <a:p>
          <a:endParaRPr lang="en-US"/>
        </a:p>
      </dgm:t>
    </dgm:pt>
    <dgm:pt modelId="{ED24A41B-7937-43F6-8B0D-F536D645B89E}" type="sibTrans" cxnId="{8BC7E3B7-87BA-41B8-B63A-371404F7EBB0}">
      <dgm:prSet/>
      <dgm:spPr/>
      <dgm:t>
        <a:bodyPr/>
        <a:lstStyle/>
        <a:p>
          <a:endParaRPr lang="en-US"/>
        </a:p>
      </dgm:t>
    </dgm:pt>
    <dgm:pt modelId="{2C5C2600-720D-7D45-8460-ECAECD538D72}" type="pres">
      <dgm:prSet presAssocID="{2102EE66-9E58-498E-B022-5BA0E295EAB9}" presName="Name0" presStyleCnt="0">
        <dgm:presLayoutVars>
          <dgm:dir/>
          <dgm:resizeHandles val="exact"/>
        </dgm:presLayoutVars>
      </dgm:prSet>
      <dgm:spPr/>
    </dgm:pt>
    <dgm:pt modelId="{EC0C1600-4DEE-FE47-8764-8934935DEF23}" type="pres">
      <dgm:prSet presAssocID="{EA763AA1-E11E-4DCF-93EC-4A0893FCEDA6}" presName="node" presStyleLbl="node1" presStyleIdx="0" presStyleCnt="4">
        <dgm:presLayoutVars>
          <dgm:bulletEnabled val="1"/>
        </dgm:presLayoutVars>
      </dgm:prSet>
      <dgm:spPr/>
    </dgm:pt>
    <dgm:pt modelId="{18E39B00-7EF0-AF48-AAA1-92341481228E}" type="pres">
      <dgm:prSet presAssocID="{3166C01B-4168-46B0-913A-FFCB1DD69A52}" presName="sibTrans" presStyleLbl="sibTrans1D1" presStyleIdx="0" presStyleCnt="3"/>
      <dgm:spPr/>
    </dgm:pt>
    <dgm:pt modelId="{2FB24354-5ADF-8E40-AA37-17F4A63F27FB}" type="pres">
      <dgm:prSet presAssocID="{3166C01B-4168-46B0-913A-FFCB1DD69A52}" presName="connectorText" presStyleLbl="sibTrans1D1" presStyleIdx="0" presStyleCnt="3"/>
      <dgm:spPr/>
    </dgm:pt>
    <dgm:pt modelId="{98332DB6-5B4F-E94A-92B0-84EE57743925}" type="pres">
      <dgm:prSet presAssocID="{431BCAB8-C8E2-411B-89D3-473047FFFAED}" presName="node" presStyleLbl="node1" presStyleIdx="1" presStyleCnt="4">
        <dgm:presLayoutVars>
          <dgm:bulletEnabled val="1"/>
        </dgm:presLayoutVars>
      </dgm:prSet>
      <dgm:spPr/>
    </dgm:pt>
    <dgm:pt modelId="{A14538DD-D183-434C-9D93-72DC05F3B1EF}" type="pres">
      <dgm:prSet presAssocID="{32F6C583-E90E-498A-9C44-C62C338A7975}" presName="sibTrans" presStyleLbl="sibTrans1D1" presStyleIdx="1" presStyleCnt="3"/>
      <dgm:spPr/>
    </dgm:pt>
    <dgm:pt modelId="{AE9717BE-197E-BB43-AB91-BFBBE9ACC165}" type="pres">
      <dgm:prSet presAssocID="{32F6C583-E90E-498A-9C44-C62C338A7975}" presName="connectorText" presStyleLbl="sibTrans1D1" presStyleIdx="1" presStyleCnt="3"/>
      <dgm:spPr/>
    </dgm:pt>
    <dgm:pt modelId="{AEA4DE3A-A434-7E44-9571-951F7EF30072}" type="pres">
      <dgm:prSet presAssocID="{940D5137-4C75-4F23-AF53-7376C037EE2B}" presName="node" presStyleLbl="node1" presStyleIdx="2" presStyleCnt="4">
        <dgm:presLayoutVars>
          <dgm:bulletEnabled val="1"/>
        </dgm:presLayoutVars>
      </dgm:prSet>
      <dgm:spPr/>
    </dgm:pt>
    <dgm:pt modelId="{3884DE10-21DC-6D49-B602-72F7994459ED}" type="pres">
      <dgm:prSet presAssocID="{B4A3415C-B524-4A52-87D6-487F68845FC5}" presName="sibTrans" presStyleLbl="sibTrans1D1" presStyleIdx="2" presStyleCnt="3"/>
      <dgm:spPr/>
    </dgm:pt>
    <dgm:pt modelId="{B6C8B101-55DC-8741-B6A6-46D6FBCC5215}" type="pres">
      <dgm:prSet presAssocID="{B4A3415C-B524-4A52-87D6-487F68845FC5}" presName="connectorText" presStyleLbl="sibTrans1D1" presStyleIdx="2" presStyleCnt="3"/>
      <dgm:spPr/>
    </dgm:pt>
    <dgm:pt modelId="{08C0C5F6-02E8-524F-91B3-69C2F6440405}" type="pres">
      <dgm:prSet presAssocID="{C9695A08-A680-44B3-B5F8-23117C6354D0}" presName="node" presStyleLbl="node1" presStyleIdx="3" presStyleCnt="4">
        <dgm:presLayoutVars>
          <dgm:bulletEnabled val="1"/>
        </dgm:presLayoutVars>
      </dgm:prSet>
      <dgm:spPr/>
    </dgm:pt>
  </dgm:ptLst>
  <dgm:cxnLst>
    <dgm:cxn modelId="{084B701F-23D2-2A48-945D-9659FBF2C038}" type="presOf" srcId="{2102EE66-9E58-498E-B022-5BA0E295EAB9}" destId="{2C5C2600-720D-7D45-8460-ECAECD538D72}" srcOrd="0" destOrd="0" presId="urn:microsoft.com/office/officeart/2016/7/layout/RepeatingBendingProcessNew"/>
    <dgm:cxn modelId="{CA601E2D-EE89-AB42-9DBF-A99809727EE1}" type="presOf" srcId="{940D5137-4C75-4F23-AF53-7376C037EE2B}" destId="{AEA4DE3A-A434-7E44-9571-951F7EF30072}" srcOrd="0" destOrd="0" presId="urn:microsoft.com/office/officeart/2016/7/layout/RepeatingBendingProcessNew"/>
    <dgm:cxn modelId="{34001D40-35AE-2B4B-9D1F-2A52D4E38FA9}" type="presOf" srcId="{C9695A08-A680-44B3-B5F8-23117C6354D0}" destId="{08C0C5F6-02E8-524F-91B3-69C2F6440405}" srcOrd="0" destOrd="0" presId="urn:microsoft.com/office/officeart/2016/7/layout/RepeatingBendingProcessNew"/>
    <dgm:cxn modelId="{B834CC4B-2CFB-4444-B741-12DAC4D4AB67}" type="presOf" srcId="{32F6C583-E90E-498A-9C44-C62C338A7975}" destId="{A14538DD-D183-434C-9D93-72DC05F3B1EF}" srcOrd="0" destOrd="0" presId="urn:microsoft.com/office/officeart/2016/7/layout/RepeatingBendingProcessNew"/>
    <dgm:cxn modelId="{9C702561-A974-A44F-9588-5476C0024903}" type="presOf" srcId="{B4A3415C-B524-4A52-87D6-487F68845FC5}" destId="{3884DE10-21DC-6D49-B602-72F7994459ED}" srcOrd="0" destOrd="0" presId="urn:microsoft.com/office/officeart/2016/7/layout/RepeatingBendingProcessNew"/>
    <dgm:cxn modelId="{861EC96F-7961-A14E-926B-6F346A3A01C7}" type="presOf" srcId="{EA763AA1-E11E-4DCF-93EC-4A0893FCEDA6}" destId="{EC0C1600-4DEE-FE47-8764-8934935DEF23}" srcOrd="0" destOrd="0" presId="urn:microsoft.com/office/officeart/2016/7/layout/RepeatingBendingProcessNew"/>
    <dgm:cxn modelId="{8C94AA73-CDDF-487F-9F5E-B3995D6E3F24}" srcId="{2102EE66-9E58-498E-B022-5BA0E295EAB9}" destId="{EA763AA1-E11E-4DCF-93EC-4A0893FCEDA6}" srcOrd="0" destOrd="0" parTransId="{3E01763F-10DD-4810-A02C-D8FD0C40D1EE}" sibTransId="{3166C01B-4168-46B0-913A-FFCB1DD69A52}"/>
    <dgm:cxn modelId="{50DB9877-389A-3B49-8482-B5D4D9836F9E}" type="presOf" srcId="{3166C01B-4168-46B0-913A-FFCB1DD69A52}" destId="{2FB24354-5ADF-8E40-AA37-17F4A63F27FB}" srcOrd="1" destOrd="0" presId="urn:microsoft.com/office/officeart/2016/7/layout/RepeatingBendingProcessNew"/>
    <dgm:cxn modelId="{60F1D280-DFD2-1F43-8BD1-897FF2F96959}" type="presOf" srcId="{431BCAB8-C8E2-411B-89D3-473047FFFAED}" destId="{98332DB6-5B4F-E94A-92B0-84EE57743925}" srcOrd="0" destOrd="0" presId="urn:microsoft.com/office/officeart/2016/7/layout/RepeatingBendingProcessNew"/>
    <dgm:cxn modelId="{39CA0287-D48A-4E7F-8C19-994EF918B81C}" srcId="{2102EE66-9E58-498E-B022-5BA0E295EAB9}" destId="{940D5137-4C75-4F23-AF53-7376C037EE2B}" srcOrd="2" destOrd="0" parTransId="{F916ED68-6CCE-424B-9CAD-1B5D425EF950}" sibTransId="{B4A3415C-B524-4A52-87D6-487F68845FC5}"/>
    <dgm:cxn modelId="{27218D8A-ABF8-B14A-8369-35208ED2FE57}" type="presOf" srcId="{32F6C583-E90E-498A-9C44-C62C338A7975}" destId="{AE9717BE-197E-BB43-AB91-BFBBE9ACC165}" srcOrd="1" destOrd="0" presId="urn:microsoft.com/office/officeart/2016/7/layout/RepeatingBendingProcessNew"/>
    <dgm:cxn modelId="{73402CAD-CF7D-814D-818C-181629E0FDC9}" type="presOf" srcId="{B4A3415C-B524-4A52-87D6-487F68845FC5}" destId="{B6C8B101-55DC-8741-B6A6-46D6FBCC5215}" srcOrd="1" destOrd="0" presId="urn:microsoft.com/office/officeart/2016/7/layout/RepeatingBendingProcessNew"/>
    <dgm:cxn modelId="{8BC7E3B7-87BA-41B8-B63A-371404F7EBB0}" srcId="{2102EE66-9E58-498E-B022-5BA0E295EAB9}" destId="{C9695A08-A680-44B3-B5F8-23117C6354D0}" srcOrd="3" destOrd="0" parTransId="{FDFE0770-7409-461C-B99B-4D034FB489F7}" sibTransId="{ED24A41B-7937-43F6-8B0D-F536D645B89E}"/>
    <dgm:cxn modelId="{C45167ED-E343-5C4F-BA8A-4D401B48D165}" type="presOf" srcId="{3166C01B-4168-46B0-913A-FFCB1DD69A52}" destId="{18E39B00-7EF0-AF48-AAA1-92341481228E}" srcOrd="0" destOrd="0" presId="urn:microsoft.com/office/officeart/2016/7/layout/RepeatingBendingProcessNew"/>
    <dgm:cxn modelId="{3355D6FC-B07B-4B1B-BC84-A13123F5D34D}" srcId="{2102EE66-9E58-498E-B022-5BA0E295EAB9}" destId="{431BCAB8-C8E2-411B-89D3-473047FFFAED}" srcOrd="1" destOrd="0" parTransId="{10F65C03-4276-495C-8DBA-5AFF58E06497}" sibTransId="{32F6C583-E90E-498A-9C44-C62C338A7975}"/>
    <dgm:cxn modelId="{FDA8D825-A7E6-B24B-B09F-E1462FC80A6F}" type="presParOf" srcId="{2C5C2600-720D-7D45-8460-ECAECD538D72}" destId="{EC0C1600-4DEE-FE47-8764-8934935DEF23}" srcOrd="0" destOrd="0" presId="urn:microsoft.com/office/officeart/2016/7/layout/RepeatingBendingProcessNew"/>
    <dgm:cxn modelId="{78F97B13-5238-DD45-AAA2-7F51975DB37A}" type="presParOf" srcId="{2C5C2600-720D-7D45-8460-ECAECD538D72}" destId="{18E39B00-7EF0-AF48-AAA1-92341481228E}" srcOrd="1" destOrd="0" presId="urn:microsoft.com/office/officeart/2016/7/layout/RepeatingBendingProcessNew"/>
    <dgm:cxn modelId="{3525CA79-C60B-EC41-A413-C17CB6F9403F}" type="presParOf" srcId="{18E39B00-7EF0-AF48-AAA1-92341481228E}" destId="{2FB24354-5ADF-8E40-AA37-17F4A63F27FB}" srcOrd="0" destOrd="0" presId="urn:microsoft.com/office/officeart/2016/7/layout/RepeatingBendingProcessNew"/>
    <dgm:cxn modelId="{08447602-B052-5541-AB7D-3D19EF5A9D14}" type="presParOf" srcId="{2C5C2600-720D-7D45-8460-ECAECD538D72}" destId="{98332DB6-5B4F-E94A-92B0-84EE57743925}" srcOrd="2" destOrd="0" presId="urn:microsoft.com/office/officeart/2016/7/layout/RepeatingBendingProcessNew"/>
    <dgm:cxn modelId="{E526758B-0D54-0247-A4ED-0303FB950BA3}" type="presParOf" srcId="{2C5C2600-720D-7D45-8460-ECAECD538D72}" destId="{A14538DD-D183-434C-9D93-72DC05F3B1EF}" srcOrd="3" destOrd="0" presId="urn:microsoft.com/office/officeart/2016/7/layout/RepeatingBendingProcessNew"/>
    <dgm:cxn modelId="{5F2ABCA8-8EDC-9743-8239-BCE19A4F7C6F}" type="presParOf" srcId="{A14538DD-D183-434C-9D93-72DC05F3B1EF}" destId="{AE9717BE-197E-BB43-AB91-BFBBE9ACC165}" srcOrd="0" destOrd="0" presId="urn:microsoft.com/office/officeart/2016/7/layout/RepeatingBendingProcessNew"/>
    <dgm:cxn modelId="{BE360B24-3F57-1040-A13C-06D3F8554A9C}" type="presParOf" srcId="{2C5C2600-720D-7D45-8460-ECAECD538D72}" destId="{AEA4DE3A-A434-7E44-9571-951F7EF30072}" srcOrd="4" destOrd="0" presId="urn:microsoft.com/office/officeart/2016/7/layout/RepeatingBendingProcessNew"/>
    <dgm:cxn modelId="{5C0F1903-C176-0441-AE38-7B0C4E510280}" type="presParOf" srcId="{2C5C2600-720D-7D45-8460-ECAECD538D72}" destId="{3884DE10-21DC-6D49-B602-72F7994459ED}" srcOrd="5" destOrd="0" presId="urn:microsoft.com/office/officeart/2016/7/layout/RepeatingBendingProcessNew"/>
    <dgm:cxn modelId="{57AC600D-8BD1-B44D-84EA-4FE742386CF7}" type="presParOf" srcId="{3884DE10-21DC-6D49-B602-72F7994459ED}" destId="{B6C8B101-55DC-8741-B6A6-46D6FBCC5215}" srcOrd="0" destOrd="0" presId="urn:microsoft.com/office/officeart/2016/7/layout/RepeatingBendingProcessNew"/>
    <dgm:cxn modelId="{4979A889-663D-A24E-A853-69D9E75F44B0}" type="presParOf" srcId="{2C5C2600-720D-7D45-8460-ECAECD538D72}" destId="{08C0C5F6-02E8-524F-91B3-69C2F6440405}"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9BC0E8-4540-4963-8AD9-9B061909DEAE}"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47ACC204-FC38-4E1C-9B22-92351E13A6CF}">
      <dgm:prSet/>
      <dgm:spPr/>
      <dgm:t>
        <a:bodyPr/>
        <a:lstStyle/>
        <a:p>
          <a:r>
            <a:rPr lang="en-US"/>
            <a:t>Turn</a:t>
          </a:r>
        </a:p>
      </dgm:t>
    </dgm:pt>
    <dgm:pt modelId="{7AD8A981-9CBB-4DBF-A1E4-95AAB8486E7F}" type="parTrans" cxnId="{AF9EDB44-4C02-4A65-90B4-2D5FEE4F7D00}">
      <dgm:prSet/>
      <dgm:spPr/>
      <dgm:t>
        <a:bodyPr/>
        <a:lstStyle/>
        <a:p>
          <a:endParaRPr lang="en-US"/>
        </a:p>
      </dgm:t>
    </dgm:pt>
    <dgm:pt modelId="{18256C76-0BFB-4C0D-B686-D88D75DD749E}" type="sibTrans" cxnId="{AF9EDB44-4C02-4A65-90B4-2D5FEE4F7D00}">
      <dgm:prSet/>
      <dgm:spPr/>
      <dgm:t>
        <a:bodyPr/>
        <a:lstStyle/>
        <a:p>
          <a:endParaRPr lang="en-US"/>
        </a:p>
      </dgm:t>
    </dgm:pt>
    <dgm:pt modelId="{513483A5-E8F0-4B66-98D8-CE9BB0B19330}">
      <dgm:prSet/>
      <dgm:spPr/>
      <dgm:t>
        <a:bodyPr/>
        <a:lstStyle/>
        <a:p>
          <a:r>
            <a:rPr lang="en-US"/>
            <a:t>Turn the head toward the target.</a:t>
          </a:r>
        </a:p>
      </dgm:t>
    </dgm:pt>
    <dgm:pt modelId="{C936E882-8FC4-48CE-87C5-A9AAD60C3C69}" type="parTrans" cxnId="{9FADA27D-D338-477D-851C-40124894280A}">
      <dgm:prSet/>
      <dgm:spPr/>
      <dgm:t>
        <a:bodyPr/>
        <a:lstStyle/>
        <a:p>
          <a:endParaRPr lang="en-US"/>
        </a:p>
      </dgm:t>
    </dgm:pt>
    <dgm:pt modelId="{BCA1394B-7D2F-449B-8382-2CFE9C2DABDD}" type="sibTrans" cxnId="{9FADA27D-D338-477D-851C-40124894280A}">
      <dgm:prSet/>
      <dgm:spPr/>
      <dgm:t>
        <a:bodyPr/>
        <a:lstStyle/>
        <a:p>
          <a:endParaRPr lang="en-US"/>
        </a:p>
      </dgm:t>
    </dgm:pt>
    <dgm:pt modelId="{A248D189-780C-42D2-BF02-5D0641090B84}">
      <dgm:prSet/>
      <dgm:spPr/>
      <dgm:t>
        <a:bodyPr/>
        <a:lstStyle/>
        <a:p>
          <a:r>
            <a:rPr lang="en-US"/>
            <a:t>Rotate</a:t>
          </a:r>
        </a:p>
      </dgm:t>
    </dgm:pt>
    <dgm:pt modelId="{116242C5-4638-45B7-AECF-C9800359D5FE}" type="parTrans" cxnId="{FC520752-5B95-45F0-B1BA-79A9A1E7750C}">
      <dgm:prSet/>
      <dgm:spPr/>
      <dgm:t>
        <a:bodyPr/>
        <a:lstStyle/>
        <a:p>
          <a:endParaRPr lang="en-US"/>
        </a:p>
      </dgm:t>
    </dgm:pt>
    <dgm:pt modelId="{F067FA2D-7330-4AC5-9D7A-84C0D4D5B2F3}" type="sibTrans" cxnId="{FC520752-5B95-45F0-B1BA-79A9A1E7750C}">
      <dgm:prSet/>
      <dgm:spPr/>
      <dgm:t>
        <a:bodyPr/>
        <a:lstStyle/>
        <a:p>
          <a:endParaRPr lang="en-US"/>
        </a:p>
      </dgm:t>
    </dgm:pt>
    <dgm:pt modelId="{FD65C9C8-73CD-49E6-B40A-DE1F8329EED5}">
      <dgm:prSet/>
      <dgm:spPr/>
      <dgm:t>
        <a:bodyPr/>
        <a:lstStyle/>
        <a:p>
          <a:r>
            <a:rPr lang="en-US"/>
            <a:t>Rotate the elbow of the bow arm  away from the bowstring.</a:t>
          </a:r>
        </a:p>
      </dgm:t>
    </dgm:pt>
    <dgm:pt modelId="{D9E8CBE6-1499-4269-AA21-CC7CF33BF20C}" type="parTrans" cxnId="{8B6AC68D-2CD9-4E06-996A-E6D1F9D76A5C}">
      <dgm:prSet/>
      <dgm:spPr/>
      <dgm:t>
        <a:bodyPr/>
        <a:lstStyle/>
        <a:p>
          <a:endParaRPr lang="en-US"/>
        </a:p>
      </dgm:t>
    </dgm:pt>
    <dgm:pt modelId="{626556C4-EDAF-4F08-88F2-C08479D78C7F}" type="sibTrans" cxnId="{8B6AC68D-2CD9-4E06-996A-E6D1F9D76A5C}">
      <dgm:prSet/>
      <dgm:spPr/>
      <dgm:t>
        <a:bodyPr/>
        <a:lstStyle/>
        <a:p>
          <a:endParaRPr lang="en-US"/>
        </a:p>
      </dgm:t>
    </dgm:pt>
    <dgm:pt modelId="{ED3040B5-55BC-44FE-9149-A7E61F25152D}">
      <dgm:prSet/>
      <dgm:spPr/>
      <dgm:t>
        <a:bodyPr/>
        <a:lstStyle/>
        <a:p>
          <a:r>
            <a:rPr lang="en-US"/>
            <a:t>Lift</a:t>
          </a:r>
        </a:p>
      </dgm:t>
    </dgm:pt>
    <dgm:pt modelId="{A92F2154-24D2-4618-8D08-01D01122B8F5}" type="parTrans" cxnId="{1761AE59-5F73-47D6-8FE4-7BB64DDB86C8}">
      <dgm:prSet/>
      <dgm:spPr/>
      <dgm:t>
        <a:bodyPr/>
        <a:lstStyle/>
        <a:p>
          <a:endParaRPr lang="en-US"/>
        </a:p>
      </dgm:t>
    </dgm:pt>
    <dgm:pt modelId="{82B6EAF9-5A6A-4F75-8D09-9C2E5C192BA3}" type="sibTrans" cxnId="{1761AE59-5F73-47D6-8FE4-7BB64DDB86C8}">
      <dgm:prSet/>
      <dgm:spPr/>
      <dgm:t>
        <a:bodyPr/>
        <a:lstStyle/>
        <a:p>
          <a:endParaRPr lang="en-US"/>
        </a:p>
      </dgm:t>
    </dgm:pt>
    <dgm:pt modelId="{F0E9FCB6-39F6-462C-B276-7FAAE8249910}">
      <dgm:prSet/>
      <dgm:spPr/>
      <dgm:t>
        <a:bodyPr/>
        <a:lstStyle/>
        <a:p>
          <a:r>
            <a:rPr lang="en-US"/>
            <a:t>Lift both arms to shoulder height.</a:t>
          </a:r>
        </a:p>
      </dgm:t>
    </dgm:pt>
    <dgm:pt modelId="{8C566443-841B-408F-AC4C-ED9457AC76A7}" type="parTrans" cxnId="{06F3700E-AD3C-400A-B2E8-8AA1D06E1C44}">
      <dgm:prSet/>
      <dgm:spPr/>
      <dgm:t>
        <a:bodyPr/>
        <a:lstStyle/>
        <a:p>
          <a:endParaRPr lang="en-US"/>
        </a:p>
      </dgm:t>
    </dgm:pt>
    <dgm:pt modelId="{44162F7C-D574-4E2C-9A42-E3D06185A59D}" type="sibTrans" cxnId="{06F3700E-AD3C-400A-B2E8-8AA1D06E1C44}">
      <dgm:prSet/>
      <dgm:spPr/>
      <dgm:t>
        <a:bodyPr/>
        <a:lstStyle/>
        <a:p>
          <a:endParaRPr lang="en-US"/>
        </a:p>
      </dgm:t>
    </dgm:pt>
    <dgm:pt modelId="{B7A3F32A-0B1C-42B1-8264-2426599E7542}">
      <dgm:prSet/>
      <dgm:spPr/>
      <dgm:t>
        <a:bodyPr/>
        <a:lstStyle/>
        <a:p>
          <a:r>
            <a:rPr lang="en-US"/>
            <a:t>Extend</a:t>
          </a:r>
        </a:p>
      </dgm:t>
    </dgm:pt>
    <dgm:pt modelId="{51D55F85-0474-417B-A604-38FA20C8E4A8}" type="parTrans" cxnId="{CF344E8F-412C-4EAB-8CBA-08A815D7CCCB}">
      <dgm:prSet/>
      <dgm:spPr/>
      <dgm:t>
        <a:bodyPr/>
        <a:lstStyle/>
        <a:p>
          <a:endParaRPr lang="en-US"/>
        </a:p>
      </dgm:t>
    </dgm:pt>
    <dgm:pt modelId="{75AC0842-D3DA-48ED-B71B-3F80CDE59904}" type="sibTrans" cxnId="{CF344E8F-412C-4EAB-8CBA-08A815D7CCCB}">
      <dgm:prSet/>
      <dgm:spPr/>
      <dgm:t>
        <a:bodyPr/>
        <a:lstStyle/>
        <a:p>
          <a:endParaRPr lang="en-US"/>
        </a:p>
      </dgm:t>
    </dgm:pt>
    <dgm:pt modelId="{2A4FD661-4826-4284-A0F3-B329B74558A1}">
      <dgm:prSet/>
      <dgm:spPr/>
      <dgm:t>
        <a:bodyPr/>
        <a:lstStyle/>
        <a:p>
          <a:r>
            <a:rPr lang="en-US"/>
            <a:t>Extend the bow arm fully, keeping the bow vertical.</a:t>
          </a:r>
        </a:p>
      </dgm:t>
    </dgm:pt>
    <dgm:pt modelId="{DD7DE6AC-C5D4-4861-AA46-39D75946D256}" type="parTrans" cxnId="{FD071791-51C1-4F3D-89A7-555CF0C89329}">
      <dgm:prSet/>
      <dgm:spPr/>
      <dgm:t>
        <a:bodyPr/>
        <a:lstStyle/>
        <a:p>
          <a:endParaRPr lang="en-US"/>
        </a:p>
      </dgm:t>
    </dgm:pt>
    <dgm:pt modelId="{BF5BA140-2C3D-4C45-864A-831FECA29AC7}" type="sibTrans" cxnId="{FD071791-51C1-4F3D-89A7-555CF0C89329}">
      <dgm:prSet/>
      <dgm:spPr/>
      <dgm:t>
        <a:bodyPr/>
        <a:lstStyle/>
        <a:p>
          <a:endParaRPr lang="en-US"/>
        </a:p>
      </dgm:t>
    </dgm:pt>
    <dgm:pt modelId="{0A70B289-D4FD-A840-A0F4-3E25D869D4DE}" type="pres">
      <dgm:prSet presAssocID="{709BC0E8-4540-4963-8AD9-9B061909DEAE}" presName="Name0" presStyleCnt="0">
        <dgm:presLayoutVars>
          <dgm:dir/>
          <dgm:animLvl val="lvl"/>
          <dgm:resizeHandles val="exact"/>
        </dgm:presLayoutVars>
      </dgm:prSet>
      <dgm:spPr/>
    </dgm:pt>
    <dgm:pt modelId="{2ED5C606-D9E4-B14B-A3FC-BE827DA0E559}" type="pres">
      <dgm:prSet presAssocID="{47ACC204-FC38-4E1C-9B22-92351E13A6CF}" presName="linNode" presStyleCnt="0"/>
      <dgm:spPr/>
    </dgm:pt>
    <dgm:pt modelId="{8085D416-6294-D546-ACAE-8E885C94647E}" type="pres">
      <dgm:prSet presAssocID="{47ACC204-FC38-4E1C-9B22-92351E13A6CF}" presName="parentText" presStyleLbl="alignNode1" presStyleIdx="0" presStyleCnt="4">
        <dgm:presLayoutVars>
          <dgm:chMax val="1"/>
          <dgm:bulletEnabled/>
        </dgm:presLayoutVars>
      </dgm:prSet>
      <dgm:spPr/>
    </dgm:pt>
    <dgm:pt modelId="{DA219853-2EC6-EB40-BED1-81DCFCFF7AF5}" type="pres">
      <dgm:prSet presAssocID="{47ACC204-FC38-4E1C-9B22-92351E13A6CF}" presName="descendantText" presStyleLbl="alignAccFollowNode1" presStyleIdx="0" presStyleCnt="4">
        <dgm:presLayoutVars>
          <dgm:bulletEnabled/>
        </dgm:presLayoutVars>
      </dgm:prSet>
      <dgm:spPr/>
    </dgm:pt>
    <dgm:pt modelId="{4A40ECC6-7CB1-A94C-BD41-F896F75BA43B}" type="pres">
      <dgm:prSet presAssocID="{18256C76-0BFB-4C0D-B686-D88D75DD749E}" presName="sp" presStyleCnt="0"/>
      <dgm:spPr/>
    </dgm:pt>
    <dgm:pt modelId="{365FDEFA-E432-994E-B8A5-5853E2EAC3A5}" type="pres">
      <dgm:prSet presAssocID="{A248D189-780C-42D2-BF02-5D0641090B84}" presName="linNode" presStyleCnt="0"/>
      <dgm:spPr/>
    </dgm:pt>
    <dgm:pt modelId="{2D154B38-33EB-324A-9E6B-38F7189A20E6}" type="pres">
      <dgm:prSet presAssocID="{A248D189-780C-42D2-BF02-5D0641090B84}" presName="parentText" presStyleLbl="alignNode1" presStyleIdx="1" presStyleCnt="4">
        <dgm:presLayoutVars>
          <dgm:chMax val="1"/>
          <dgm:bulletEnabled/>
        </dgm:presLayoutVars>
      </dgm:prSet>
      <dgm:spPr/>
    </dgm:pt>
    <dgm:pt modelId="{615DE9BB-A020-4648-A9ED-3964EA77466D}" type="pres">
      <dgm:prSet presAssocID="{A248D189-780C-42D2-BF02-5D0641090B84}" presName="descendantText" presStyleLbl="alignAccFollowNode1" presStyleIdx="1" presStyleCnt="4">
        <dgm:presLayoutVars>
          <dgm:bulletEnabled/>
        </dgm:presLayoutVars>
      </dgm:prSet>
      <dgm:spPr/>
    </dgm:pt>
    <dgm:pt modelId="{DEBE11A7-C0E0-5745-9F3A-E4FB1F36513B}" type="pres">
      <dgm:prSet presAssocID="{F067FA2D-7330-4AC5-9D7A-84C0D4D5B2F3}" presName="sp" presStyleCnt="0"/>
      <dgm:spPr/>
    </dgm:pt>
    <dgm:pt modelId="{7F9D439B-DB93-4441-B417-310AD3B8DD74}" type="pres">
      <dgm:prSet presAssocID="{ED3040B5-55BC-44FE-9149-A7E61F25152D}" presName="linNode" presStyleCnt="0"/>
      <dgm:spPr/>
    </dgm:pt>
    <dgm:pt modelId="{12CE3C56-0181-EE44-8725-3AB479294E4F}" type="pres">
      <dgm:prSet presAssocID="{ED3040B5-55BC-44FE-9149-A7E61F25152D}" presName="parentText" presStyleLbl="alignNode1" presStyleIdx="2" presStyleCnt="4">
        <dgm:presLayoutVars>
          <dgm:chMax val="1"/>
          <dgm:bulletEnabled/>
        </dgm:presLayoutVars>
      </dgm:prSet>
      <dgm:spPr/>
    </dgm:pt>
    <dgm:pt modelId="{A8B9D1F3-4A51-5B4D-B044-42F9CF8D1434}" type="pres">
      <dgm:prSet presAssocID="{ED3040B5-55BC-44FE-9149-A7E61F25152D}" presName="descendantText" presStyleLbl="alignAccFollowNode1" presStyleIdx="2" presStyleCnt="4">
        <dgm:presLayoutVars>
          <dgm:bulletEnabled/>
        </dgm:presLayoutVars>
      </dgm:prSet>
      <dgm:spPr/>
    </dgm:pt>
    <dgm:pt modelId="{E1849620-9D6C-984D-B9A0-F6982F69BD68}" type="pres">
      <dgm:prSet presAssocID="{82B6EAF9-5A6A-4F75-8D09-9C2E5C192BA3}" presName="sp" presStyleCnt="0"/>
      <dgm:spPr/>
    </dgm:pt>
    <dgm:pt modelId="{B58AD5F5-B40E-814E-B54A-11A1838881F3}" type="pres">
      <dgm:prSet presAssocID="{B7A3F32A-0B1C-42B1-8264-2426599E7542}" presName="linNode" presStyleCnt="0"/>
      <dgm:spPr/>
    </dgm:pt>
    <dgm:pt modelId="{412D926A-F92B-FB45-8B3D-241782DF1B52}" type="pres">
      <dgm:prSet presAssocID="{B7A3F32A-0B1C-42B1-8264-2426599E7542}" presName="parentText" presStyleLbl="alignNode1" presStyleIdx="3" presStyleCnt="4">
        <dgm:presLayoutVars>
          <dgm:chMax val="1"/>
          <dgm:bulletEnabled/>
        </dgm:presLayoutVars>
      </dgm:prSet>
      <dgm:spPr/>
    </dgm:pt>
    <dgm:pt modelId="{99B2A338-F4EE-D14B-A754-5B31591FDCC1}" type="pres">
      <dgm:prSet presAssocID="{B7A3F32A-0B1C-42B1-8264-2426599E7542}" presName="descendantText" presStyleLbl="alignAccFollowNode1" presStyleIdx="3" presStyleCnt="4">
        <dgm:presLayoutVars>
          <dgm:bulletEnabled/>
        </dgm:presLayoutVars>
      </dgm:prSet>
      <dgm:spPr/>
    </dgm:pt>
  </dgm:ptLst>
  <dgm:cxnLst>
    <dgm:cxn modelId="{06F3700E-AD3C-400A-B2E8-8AA1D06E1C44}" srcId="{ED3040B5-55BC-44FE-9149-A7E61F25152D}" destId="{F0E9FCB6-39F6-462C-B276-7FAAE8249910}" srcOrd="0" destOrd="0" parTransId="{8C566443-841B-408F-AC4C-ED9457AC76A7}" sibTransId="{44162F7C-D574-4E2C-9A42-E3D06185A59D}"/>
    <dgm:cxn modelId="{B11F2817-37B7-444E-95AD-132C4DB237EA}" type="presOf" srcId="{F0E9FCB6-39F6-462C-B276-7FAAE8249910}" destId="{A8B9D1F3-4A51-5B4D-B044-42F9CF8D1434}" srcOrd="0" destOrd="0" presId="urn:microsoft.com/office/officeart/2016/7/layout/VerticalSolidActionList"/>
    <dgm:cxn modelId="{8D840E1C-EBC1-DD47-8FBA-5D2237BB13D9}" type="presOf" srcId="{2A4FD661-4826-4284-A0F3-B329B74558A1}" destId="{99B2A338-F4EE-D14B-A754-5B31591FDCC1}" srcOrd="0" destOrd="0" presId="urn:microsoft.com/office/officeart/2016/7/layout/VerticalSolidActionList"/>
    <dgm:cxn modelId="{AF9EDB44-4C02-4A65-90B4-2D5FEE4F7D00}" srcId="{709BC0E8-4540-4963-8AD9-9B061909DEAE}" destId="{47ACC204-FC38-4E1C-9B22-92351E13A6CF}" srcOrd="0" destOrd="0" parTransId="{7AD8A981-9CBB-4DBF-A1E4-95AAB8486E7F}" sibTransId="{18256C76-0BFB-4C0D-B686-D88D75DD749E}"/>
    <dgm:cxn modelId="{FC520752-5B95-45F0-B1BA-79A9A1E7750C}" srcId="{709BC0E8-4540-4963-8AD9-9B061909DEAE}" destId="{A248D189-780C-42D2-BF02-5D0641090B84}" srcOrd="1" destOrd="0" parTransId="{116242C5-4638-45B7-AECF-C9800359D5FE}" sibTransId="{F067FA2D-7330-4AC5-9D7A-84C0D4D5B2F3}"/>
    <dgm:cxn modelId="{1761AE59-5F73-47D6-8FE4-7BB64DDB86C8}" srcId="{709BC0E8-4540-4963-8AD9-9B061909DEAE}" destId="{ED3040B5-55BC-44FE-9149-A7E61F25152D}" srcOrd="2" destOrd="0" parTransId="{A92F2154-24D2-4618-8D08-01D01122B8F5}" sibTransId="{82B6EAF9-5A6A-4F75-8D09-9C2E5C192BA3}"/>
    <dgm:cxn modelId="{1631E669-EE59-6246-BD13-9F624A5C9C4D}" type="presOf" srcId="{ED3040B5-55BC-44FE-9149-A7E61F25152D}" destId="{12CE3C56-0181-EE44-8725-3AB479294E4F}" srcOrd="0" destOrd="0" presId="urn:microsoft.com/office/officeart/2016/7/layout/VerticalSolidActionList"/>
    <dgm:cxn modelId="{9FADA27D-D338-477D-851C-40124894280A}" srcId="{47ACC204-FC38-4E1C-9B22-92351E13A6CF}" destId="{513483A5-E8F0-4B66-98D8-CE9BB0B19330}" srcOrd="0" destOrd="0" parTransId="{C936E882-8FC4-48CE-87C5-A9AAD60C3C69}" sibTransId="{BCA1394B-7D2F-449B-8382-2CFE9C2DABDD}"/>
    <dgm:cxn modelId="{7F15A484-13E8-8149-9FDE-1182644FC4FD}" type="presOf" srcId="{709BC0E8-4540-4963-8AD9-9B061909DEAE}" destId="{0A70B289-D4FD-A840-A0F4-3E25D869D4DE}" srcOrd="0" destOrd="0" presId="urn:microsoft.com/office/officeart/2016/7/layout/VerticalSolidActionList"/>
    <dgm:cxn modelId="{8B6AC68D-2CD9-4E06-996A-E6D1F9D76A5C}" srcId="{A248D189-780C-42D2-BF02-5D0641090B84}" destId="{FD65C9C8-73CD-49E6-B40A-DE1F8329EED5}" srcOrd="0" destOrd="0" parTransId="{D9E8CBE6-1499-4269-AA21-CC7CF33BF20C}" sibTransId="{626556C4-EDAF-4F08-88F2-C08479D78C7F}"/>
    <dgm:cxn modelId="{CF344E8F-412C-4EAB-8CBA-08A815D7CCCB}" srcId="{709BC0E8-4540-4963-8AD9-9B061909DEAE}" destId="{B7A3F32A-0B1C-42B1-8264-2426599E7542}" srcOrd="3" destOrd="0" parTransId="{51D55F85-0474-417B-A604-38FA20C8E4A8}" sibTransId="{75AC0842-D3DA-48ED-B71B-3F80CDE59904}"/>
    <dgm:cxn modelId="{FD071791-51C1-4F3D-89A7-555CF0C89329}" srcId="{B7A3F32A-0B1C-42B1-8264-2426599E7542}" destId="{2A4FD661-4826-4284-A0F3-B329B74558A1}" srcOrd="0" destOrd="0" parTransId="{DD7DE6AC-C5D4-4861-AA46-39D75946D256}" sibTransId="{BF5BA140-2C3D-4C45-864A-831FECA29AC7}"/>
    <dgm:cxn modelId="{0D32F292-E30C-2142-9DC8-60C4A7C9F988}" type="presOf" srcId="{FD65C9C8-73CD-49E6-B40A-DE1F8329EED5}" destId="{615DE9BB-A020-4648-A9ED-3964EA77466D}" srcOrd="0" destOrd="0" presId="urn:microsoft.com/office/officeart/2016/7/layout/VerticalSolidActionList"/>
    <dgm:cxn modelId="{ED4A68A6-3F4E-184F-B218-B1BB2CDCA0D6}" type="presOf" srcId="{A248D189-780C-42D2-BF02-5D0641090B84}" destId="{2D154B38-33EB-324A-9E6B-38F7189A20E6}" srcOrd="0" destOrd="0" presId="urn:microsoft.com/office/officeart/2016/7/layout/VerticalSolidActionList"/>
    <dgm:cxn modelId="{DA511DB3-9499-3047-AA18-C81357430B9F}" type="presOf" srcId="{B7A3F32A-0B1C-42B1-8264-2426599E7542}" destId="{412D926A-F92B-FB45-8B3D-241782DF1B52}" srcOrd="0" destOrd="0" presId="urn:microsoft.com/office/officeart/2016/7/layout/VerticalSolidActionList"/>
    <dgm:cxn modelId="{3A5F58D6-DE06-2744-9461-7D5446BEC2A5}" type="presOf" srcId="{47ACC204-FC38-4E1C-9B22-92351E13A6CF}" destId="{8085D416-6294-D546-ACAE-8E885C94647E}" srcOrd="0" destOrd="0" presId="urn:microsoft.com/office/officeart/2016/7/layout/VerticalSolidActionList"/>
    <dgm:cxn modelId="{85A550E3-1629-F74D-A9E5-F8853DCA8968}" type="presOf" srcId="{513483A5-E8F0-4B66-98D8-CE9BB0B19330}" destId="{DA219853-2EC6-EB40-BED1-81DCFCFF7AF5}" srcOrd="0" destOrd="0" presId="urn:microsoft.com/office/officeart/2016/7/layout/VerticalSolidActionList"/>
    <dgm:cxn modelId="{62E1A5A6-B67C-3640-80EA-49120A813860}" type="presParOf" srcId="{0A70B289-D4FD-A840-A0F4-3E25D869D4DE}" destId="{2ED5C606-D9E4-B14B-A3FC-BE827DA0E559}" srcOrd="0" destOrd="0" presId="urn:microsoft.com/office/officeart/2016/7/layout/VerticalSolidActionList"/>
    <dgm:cxn modelId="{FACB853F-1681-2E4A-825D-AF355F0E4BBC}" type="presParOf" srcId="{2ED5C606-D9E4-B14B-A3FC-BE827DA0E559}" destId="{8085D416-6294-D546-ACAE-8E885C94647E}" srcOrd="0" destOrd="0" presId="urn:microsoft.com/office/officeart/2016/7/layout/VerticalSolidActionList"/>
    <dgm:cxn modelId="{F96ADD7E-F265-1644-AD20-70F19FE10934}" type="presParOf" srcId="{2ED5C606-D9E4-B14B-A3FC-BE827DA0E559}" destId="{DA219853-2EC6-EB40-BED1-81DCFCFF7AF5}" srcOrd="1" destOrd="0" presId="urn:microsoft.com/office/officeart/2016/7/layout/VerticalSolidActionList"/>
    <dgm:cxn modelId="{2D696B73-E9B7-334A-AB18-CF41B8CB5C75}" type="presParOf" srcId="{0A70B289-D4FD-A840-A0F4-3E25D869D4DE}" destId="{4A40ECC6-7CB1-A94C-BD41-F896F75BA43B}" srcOrd="1" destOrd="0" presId="urn:microsoft.com/office/officeart/2016/7/layout/VerticalSolidActionList"/>
    <dgm:cxn modelId="{8DB33B3B-5CE6-3646-97E9-E6C675EBF90A}" type="presParOf" srcId="{0A70B289-D4FD-A840-A0F4-3E25D869D4DE}" destId="{365FDEFA-E432-994E-B8A5-5853E2EAC3A5}" srcOrd="2" destOrd="0" presId="urn:microsoft.com/office/officeart/2016/7/layout/VerticalSolidActionList"/>
    <dgm:cxn modelId="{BA00B81F-C558-0447-A97D-9D1C70F8870E}" type="presParOf" srcId="{365FDEFA-E432-994E-B8A5-5853E2EAC3A5}" destId="{2D154B38-33EB-324A-9E6B-38F7189A20E6}" srcOrd="0" destOrd="0" presId="urn:microsoft.com/office/officeart/2016/7/layout/VerticalSolidActionList"/>
    <dgm:cxn modelId="{97FE11BB-BD53-7449-9AD0-660138C97F9B}" type="presParOf" srcId="{365FDEFA-E432-994E-B8A5-5853E2EAC3A5}" destId="{615DE9BB-A020-4648-A9ED-3964EA77466D}" srcOrd="1" destOrd="0" presId="urn:microsoft.com/office/officeart/2016/7/layout/VerticalSolidActionList"/>
    <dgm:cxn modelId="{44F3CB85-DD54-0C49-84CE-358EC4C467EA}" type="presParOf" srcId="{0A70B289-D4FD-A840-A0F4-3E25D869D4DE}" destId="{DEBE11A7-C0E0-5745-9F3A-E4FB1F36513B}" srcOrd="3" destOrd="0" presId="urn:microsoft.com/office/officeart/2016/7/layout/VerticalSolidActionList"/>
    <dgm:cxn modelId="{9E1A30DE-38C2-E24D-A3EA-4D0EF346D366}" type="presParOf" srcId="{0A70B289-D4FD-A840-A0F4-3E25D869D4DE}" destId="{7F9D439B-DB93-4441-B417-310AD3B8DD74}" srcOrd="4" destOrd="0" presId="urn:microsoft.com/office/officeart/2016/7/layout/VerticalSolidActionList"/>
    <dgm:cxn modelId="{349B0B36-31B0-1440-B25C-87B9D4C61EB2}" type="presParOf" srcId="{7F9D439B-DB93-4441-B417-310AD3B8DD74}" destId="{12CE3C56-0181-EE44-8725-3AB479294E4F}" srcOrd="0" destOrd="0" presId="urn:microsoft.com/office/officeart/2016/7/layout/VerticalSolidActionList"/>
    <dgm:cxn modelId="{BFDACD1E-97E2-7847-83A4-E2511C565A35}" type="presParOf" srcId="{7F9D439B-DB93-4441-B417-310AD3B8DD74}" destId="{A8B9D1F3-4A51-5B4D-B044-42F9CF8D1434}" srcOrd="1" destOrd="0" presId="urn:microsoft.com/office/officeart/2016/7/layout/VerticalSolidActionList"/>
    <dgm:cxn modelId="{EB8E314D-7C3F-2046-8F16-556D706A0620}" type="presParOf" srcId="{0A70B289-D4FD-A840-A0F4-3E25D869D4DE}" destId="{E1849620-9D6C-984D-B9A0-F6982F69BD68}" srcOrd="5" destOrd="0" presId="urn:microsoft.com/office/officeart/2016/7/layout/VerticalSolidActionList"/>
    <dgm:cxn modelId="{CCB53295-C445-8F4C-8C67-8E4AFB1DE2A8}" type="presParOf" srcId="{0A70B289-D4FD-A840-A0F4-3E25D869D4DE}" destId="{B58AD5F5-B40E-814E-B54A-11A1838881F3}" srcOrd="6" destOrd="0" presId="urn:microsoft.com/office/officeart/2016/7/layout/VerticalSolidActionList"/>
    <dgm:cxn modelId="{AC921A97-A066-5E40-8AD8-5AE6DEE63084}" type="presParOf" srcId="{B58AD5F5-B40E-814E-B54A-11A1838881F3}" destId="{412D926A-F92B-FB45-8B3D-241782DF1B52}" srcOrd="0" destOrd="0" presId="urn:microsoft.com/office/officeart/2016/7/layout/VerticalSolidActionList"/>
    <dgm:cxn modelId="{0ABA0FF3-25EB-9E4B-92E0-D4972B5F0D21}" type="presParOf" srcId="{B58AD5F5-B40E-814E-B54A-11A1838881F3}" destId="{99B2A338-F4EE-D14B-A754-5B31591FDCC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91B204-4CC7-4CF1-B1C7-83D262F9BB28}"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D6DD913D-B9C8-49E1-9CE5-7C7FD96249F9}">
      <dgm:prSet/>
      <dgm:spPr/>
      <dgm:t>
        <a:bodyPr/>
        <a:lstStyle/>
        <a:p>
          <a:r>
            <a:rPr lang="en-US"/>
            <a:t>Settle the index finger of the draw hand into the corner of the mouth.</a:t>
          </a:r>
        </a:p>
      </dgm:t>
    </dgm:pt>
    <dgm:pt modelId="{D025F7EC-28A9-4737-83CC-584A9E785276}" type="parTrans" cxnId="{FC83F061-8D82-45D4-8254-D9550EF6BAB7}">
      <dgm:prSet/>
      <dgm:spPr/>
      <dgm:t>
        <a:bodyPr/>
        <a:lstStyle/>
        <a:p>
          <a:endParaRPr lang="en-US"/>
        </a:p>
      </dgm:t>
    </dgm:pt>
    <dgm:pt modelId="{953F42F5-B446-4B13-8A3B-5D8A08D7D8BA}" type="sibTrans" cxnId="{FC83F061-8D82-45D4-8254-D9550EF6BAB7}">
      <dgm:prSet/>
      <dgm:spPr/>
      <dgm:t>
        <a:bodyPr/>
        <a:lstStyle/>
        <a:p>
          <a:endParaRPr lang="en-US"/>
        </a:p>
      </dgm:t>
    </dgm:pt>
    <dgm:pt modelId="{279EFEB0-6A9C-4C7B-95A7-2B1627428063}">
      <dgm:prSet/>
      <dgm:spPr/>
      <dgm:t>
        <a:bodyPr/>
        <a:lstStyle/>
        <a:p>
          <a:r>
            <a:rPr lang="en-US"/>
            <a:t>Keep the draw hand relaxed and against the face.</a:t>
          </a:r>
        </a:p>
      </dgm:t>
    </dgm:pt>
    <dgm:pt modelId="{2CEAE4E7-D48C-41E0-8F39-229A04C871D1}" type="parTrans" cxnId="{87FF159C-6136-4043-99F1-59EE08A3F90D}">
      <dgm:prSet/>
      <dgm:spPr/>
      <dgm:t>
        <a:bodyPr/>
        <a:lstStyle/>
        <a:p>
          <a:endParaRPr lang="en-US"/>
        </a:p>
      </dgm:t>
    </dgm:pt>
    <dgm:pt modelId="{6A9F87A9-1272-47D5-8689-DE8EE594B6FC}" type="sibTrans" cxnId="{87FF159C-6136-4043-99F1-59EE08A3F90D}">
      <dgm:prSet/>
      <dgm:spPr/>
      <dgm:t>
        <a:bodyPr/>
        <a:lstStyle/>
        <a:p>
          <a:endParaRPr lang="en-US"/>
        </a:p>
      </dgm:t>
    </dgm:pt>
    <dgm:pt modelId="{8382416F-04C1-ED4E-B466-E5BF7A67F2B5}" type="pres">
      <dgm:prSet presAssocID="{7F91B204-4CC7-4CF1-B1C7-83D262F9BB28}" presName="hierChild1" presStyleCnt="0">
        <dgm:presLayoutVars>
          <dgm:orgChart val="1"/>
          <dgm:chPref val="1"/>
          <dgm:dir/>
          <dgm:animOne val="branch"/>
          <dgm:animLvl val="lvl"/>
          <dgm:resizeHandles/>
        </dgm:presLayoutVars>
      </dgm:prSet>
      <dgm:spPr/>
    </dgm:pt>
    <dgm:pt modelId="{A5122FB4-47FB-0041-8A29-32EEDC9E2ADF}" type="pres">
      <dgm:prSet presAssocID="{D6DD913D-B9C8-49E1-9CE5-7C7FD96249F9}" presName="hierRoot1" presStyleCnt="0">
        <dgm:presLayoutVars>
          <dgm:hierBranch val="init"/>
        </dgm:presLayoutVars>
      </dgm:prSet>
      <dgm:spPr/>
    </dgm:pt>
    <dgm:pt modelId="{44EE9927-9E78-3343-B5E1-5A43E50ED3FE}" type="pres">
      <dgm:prSet presAssocID="{D6DD913D-B9C8-49E1-9CE5-7C7FD96249F9}" presName="rootComposite1" presStyleCnt="0"/>
      <dgm:spPr/>
    </dgm:pt>
    <dgm:pt modelId="{CBBBB8C0-3049-ED42-BD23-2638FC9D2448}" type="pres">
      <dgm:prSet presAssocID="{D6DD913D-B9C8-49E1-9CE5-7C7FD96249F9}" presName="rootText1" presStyleLbl="node0" presStyleIdx="0" presStyleCnt="2">
        <dgm:presLayoutVars>
          <dgm:chPref val="3"/>
        </dgm:presLayoutVars>
      </dgm:prSet>
      <dgm:spPr/>
    </dgm:pt>
    <dgm:pt modelId="{6278325F-8FD2-CD4E-A626-AB5DA09B991E}" type="pres">
      <dgm:prSet presAssocID="{D6DD913D-B9C8-49E1-9CE5-7C7FD96249F9}" presName="rootConnector1" presStyleLbl="node1" presStyleIdx="0" presStyleCnt="0"/>
      <dgm:spPr/>
    </dgm:pt>
    <dgm:pt modelId="{107B68EE-6B4A-DD4F-93D4-71F169822558}" type="pres">
      <dgm:prSet presAssocID="{D6DD913D-B9C8-49E1-9CE5-7C7FD96249F9}" presName="hierChild2" presStyleCnt="0"/>
      <dgm:spPr/>
    </dgm:pt>
    <dgm:pt modelId="{C193E0C3-B73A-584D-A417-74E4F22B8ECB}" type="pres">
      <dgm:prSet presAssocID="{D6DD913D-B9C8-49E1-9CE5-7C7FD96249F9}" presName="hierChild3" presStyleCnt="0"/>
      <dgm:spPr/>
    </dgm:pt>
    <dgm:pt modelId="{BB12CEB1-9CB9-B846-B4D3-BD2B1F3C5E3C}" type="pres">
      <dgm:prSet presAssocID="{279EFEB0-6A9C-4C7B-95A7-2B1627428063}" presName="hierRoot1" presStyleCnt="0">
        <dgm:presLayoutVars>
          <dgm:hierBranch val="init"/>
        </dgm:presLayoutVars>
      </dgm:prSet>
      <dgm:spPr/>
    </dgm:pt>
    <dgm:pt modelId="{15ACD5ED-4AC8-984D-8953-5BF31CF845E9}" type="pres">
      <dgm:prSet presAssocID="{279EFEB0-6A9C-4C7B-95A7-2B1627428063}" presName="rootComposite1" presStyleCnt="0"/>
      <dgm:spPr/>
    </dgm:pt>
    <dgm:pt modelId="{53A2738B-72A2-4C4F-8072-5809A5D9ADC0}" type="pres">
      <dgm:prSet presAssocID="{279EFEB0-6A9C-4C7B-95A7-2B1627428063}" presName="rootText1" presStyleLbl="node0" presStyleIdx="1" presStyleCnt="2">
        <dgm:presLayoutVars>
          <dgm:chPref val="3"/>
        </dgm:presLayoutVars>
      </dgm:prSet>
      <dgm:spPr/>
    </dgm:pt>
    <dgm:pt modelId="{3655C462-745D-C941-85B8-7EF56A12227D}" type="pres">
      <dgm:prSet presAssocID="{279EFEB0-6A9C-4C7B-95A7-2B1627428063}" presName="rootConnector1" presStyleLbl="node1" presStyleIdx="0" presStyleCnt="0"/>
      <dgm:spPr/>
    </dgm:pt>
    <dgm:pt modelId="{997C401F-3414-E942-B9BB-4AF4EC890B4B}" type="pres">
      <dgm:prSet presAssocID="{279EFEB0-6A9C-4C7B-95A7-2B1627428063}" presName="hierChild2" presStyleCnt="0"/>
      <dgm:spPr/>
    </dgm:pt>
    <dgm:pt modelId="{5E370614-DC04-F447-BE8E-77711A09E8B7}" type="pres">
      <dgm:prSet presAssocID="{279EFEB0-6A9C-4C7B-95A7-2B1627428063}" presName="hierChild3" presStyleCnt="0"/>
      <dgm:spPr/>
    </dgm:pt>
  </dgm:ptLst>
  <dgm:cxnLst>
    <dgm:cxn modelId="{E3DFC502-D299-284A-A1C6-AA7EBF7BA878}" type="presOf" srcId="{D6DD913D-B9C8-49E1-9CE5-7C7FD96249F9}" destId="{CBBBB8C0-3049-ED42-BD23-2638FC9D2448}" srcOrd="0" destOrd="0" presId="urn:microsoft.com/office/officeart/2009/3/layout/HorizontalOrganizationChart"/>
    <dgm:cxn modelId="{D5B3EE2D-A925-1347-9C73-F50091FB70BB}" type="presOf" srcId="{279EFEB0-6A9C-4C7B-95A7-2B1627428063}" destId="{3655C462-745D-C941-85B8-7EF56A12227D}" srcOrd="1" destOrd="0" presId="urn:microsoft.com/office/officeart/2009/3/layout/HorizontalOrganizationChart"/>
    <dgm:cxn modelId="{FC83F061-8D82-45D4-8254-D9550EF6BAB7}" srcId="{7F91B204-4CC7-4CF1-B1C7-83D262F9BB28}" destId="{D6DD913D-B9C8-49E1-9CE5-7C7FD96249F9}" srcOrd="0" destOrd="0" parTransId="{D025F7EC-28A9-4737-83CC-584A9E785276}" sibTransId="{953F42F5-B446-4B13-8A3B-5D8A08D7D8BA}"/>
    <dgm:cxn modelId="{73E0C099-C139-DC46-8169-0C862FE7BBF7}" type="presOf" srcId="{D6DD913D-B9C8-49E1-9CE5-7C7FD96249F9}" destId="{6278325F-8FD2-CD4E-A626-AB5DA09B991E}" srcOrd="1" destOrd="0" presId="urn:microsoft.com/office/officeart/2009/3/layout/HorizontalOrganizationChart"/>
    <dgm:cxn modelId="{87FF159C-6136-4043-99F1-59EE08A3F90D}" srcId="{7F91B204-4CC7-4CF1-B1C7-83D262F9BB28}" destId="{279EFEB0-6A9C-4C7B-95A7-2B1627428063}" srcOrd="1" destOrd="0" parTransId="{2CEAE4E7-D48C-41E0-8F39-229A04C871D1}" sibTransId="{6A9F87A9-1272-47D5-8689-DE8EE594B6FC}"/>
    <dgm:cxn modelId="{3E41D2E1-1EC6-684D-843F-21EB03325643}" type="presOf" srcId="{279EFEB0-6A9C-4C7B-95A7-2B1627428063}" destId="{53A2738B-72A2-4C4F-8072-5809A5D9ADC0}" srcOrd="0" destOrd="0" presId="urn:microsoft.com/office/officeart/2009/3/layout/HorizontalOrganizationChart"/>
    <dgm:cxn modelId="{3711F8FE-60C2-6746-98FC-512493FF1584}" type="presOf" srcId="{7F91B204-4CC7-4CF1-B1C7-83D262F9BB28}" destId="{8382416F-04C1-ED4E-B466-E5BF7A67F2B5}" srcOrd="0" destOrd="0" presId="urn:microsoft.com/office/officeart/2009/3/layout/HorizontalOrganizationChart"/>
    <dgm:cxn modelId="{EE11C260-9D74-9D48-8555-61B18AF8CE4F}" type="presParOf" srcId="{8382416F-04C1-ED4E-B466-E5BF7A67F2B5}" destId="{A5122FB4-47FB-0041-8A29-32EEDC9E2ADF}" srcOrd="0" destOrd="0" presId="urn:microsoft.com/office/officeart/2009/3/layout/HorizontalOrganizationChart"/>
    <dgm:cxn modelId="{A71735CC-9024-D846-835D-7DE17D4AF0B8}" type="presParOf" srcId="{A5122FB4-47FB-0041-8A29-32EEDC9E2ADF}" destId="{44EE9927-9E78-3343-B5E1-5A43E50ED3FE}" srcOrd="0" destOrd="0" presId="urn:microsoft.com/office/officeart/2009/3/layout/HorizontalOrganizationChart"/>
    <dgm:cxn modelId="{BC71751B-8BA2-0547-B4B7-257592FE9F3C}" type="presParOf" srcId="{44EE9927-9E78-3343-B5E1-5A43E50ED3FE}" destId="{CBBBB8C0-3049-ED42-BD23-2638FC9D2448}" srcOrd="0" destOrd="0" presId="urn:microsoft.com/office/officeart/2009/3/layout/HorizontalOrganizationChart"/>
    <dgm:cxn modelId="{83FA0AD7-1EF4-2844-98DB-83675903B619}" type="presParOf" srcId="{44EE9927-9E78-3343-B5E1-5A43E50ED3FE}" destId="{6278325F-8FD2-CD4E-A626-AB5DA09B991E}" srcOrd="1" destOrd="0" presId="urn:microsoft.com/office/officeart/2009/3/layout/HorizontalOrganizationChart"/>
    <dgm:cxn modelId="{6592A891-C239-B849-A542-CD7760C1DA2B}" type="presParOf" srcId="{A5122FB4-47FB-0041-8A29-32EEDC9E2ADF}" destId="{107B68EE-6B4A-DD4F-93D4-71F169822558}" srcOrd="1" destOrd="0" presId="urn:microsoft.com/office/officeart/2009/3/layout/HorizontalOrganizationChart"/>
    <dgm:cxn modelId="{7CA21489-7823-0240-A820-53D3B10F99D4}" type="presParOf" srcId="{A5122FB4-47FB-0041-8A29-32EEDC9E2ADF}" destId="{C193E0C3-B73A-584D-A417-74E4F22B8ECB}" srcOrd="2" destOrd="0" presId="urn:microsoft.com/office/officeart/2009/3/layout/HorizontalOrganizationChart"/>
    <dgm:cxn modelId="{F7D538C6-875F-A44B-9C3D-8C904DEB5B0B}" type="presParOf" srcId="{8382416F-04C1-ED4E-B466-E5BF7A67F2B5}" destId="{BB12CEB1-9CB9-B846-B4D3-BD2B1F3C5E3C}" srcOrd="1" destOrd="0" presId="urn:microsoft.com/office/officeart/2009/3/layout/HorizontalOrganizationChart"/>
    <dgm:cxn modelId="{2C3CBEBA-15E5-3C4C-8DE0-ABE67A99C7D8}" type="presParOf" srcId="{BB12CEB1-9CB9-B846-B4D3-BD2B1F3C5E3C}" destId="{15ACD5ED-4AC8-984D-8953-5BF31CF845E9}" srcOrd="0" destOrd="0" presId="urn:microsoft.com/office/officeart/2009/3/layout/HorizontalOrganizationChart"/>
    <dgm:cxn modelId="{2963E86A-F167-7A41-90F1-1E867B0FD397}" type="presParOf" srcId="{15ACD5ED-4AC8-984D-8953-5BF31CF845E9}" destId="{53A2738B-72A2-4C4F-8072-5809A5D9ADC0}" srcOrd="0" destOrd="0" presId="urn:microsoft.com/office/officeart/2009/3/layout/HorizontalOrganizationChart"/>
    <dgm:cxn modelId="{0084E9BA-F9EA-F444-B1F8-152C90AD39E3}" type="presParOf" srcId="{15ACD5ED-4AC8-984D-8953-5BF31CF845E9}" destId="{3655C462-745D-C941-85B8-7EF56A12227D}" srcOrd="1" destOrd="0" presId="urn:microsoft.com/office/officeart/2009/3/layout/HorizontalOrganizationChart"/>
    <dgm:cxn modelId="{ED0DD69E-4BDD-E543-B2A9-67AD38CA1DB5}" type="presParOf" srcId="{BB12CEB1-9CB9-B846-B4D3-BD2B1F3C5E3C}" destId="{997C401F-3414-E942-B9BB-4AF4EC890B4B}" srcOrd="1" destOrd="0" presId="urn:microsoft.com/office/officeart/2009/3/layout/HorizontalOrganizationChart"/>
    <dgm:cxn modelId="{7EC0FD6F-D7BF-2941-BD51-6D9092087BA4}" type="presParOf" srcId="{BB12CEB1-9CB9-B846-B4D3-BD2B1F3C5E3C}" destId="{5E370614-DC04-F447-BE8E-77711A09E8B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CD4988-4530-4C00-AC6D-8B76B7A8518A}"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440D570E-CF00-4DC3-800C-4A19F285C51A}">
      <dgm:prSet/>
      <dgm:spPr/>
      <dgm:t>
        <a:bodyPr/>
        <a:lstStyle/>
        <a:p>
          <a:r>
            <a:rPr lang="en-US"/>
            <a:t>Place the point of the arrow on the intended target.</a:t>
          </a:r>
        </a:p>
      </dgm:t>
    </dgm:pt>
    <dgm:pt modelId="{E8ACD439-FE16-4870-A542-503FBB1BAC3B}" type="parTrans" cxnId="{7808405F-BC31-43A9-B642-416DAE76106C}">
      <dgm:prSet/>
      <dgm:spPr/>
      <dgm:t>
        <a:bodyPr/>
        <a:lstStyle/>
        <a:p>
          <a:endParaRPr lang="en-US"/>
        </a:p>
      </dgm:t>
    </dgm:pt>
    <dgm:pt modelId="{A4C7E3A0-440D-45B8-BC55-DB98D97E4D8F}" type="sibTrans" cxnId="{7808405F-BC31-43A9-B642-416DAE76106C}">
      <dgm:prSet/>
      <dgm:spPr/>
      <dgm:t>
        <a:bodyPr/>
        <a:lstStyle/>
        <a:p>
          <a:endParaRPr lang="en-US"/>
        </a:p>
      </dgm:t>
    </dgm:pt>
    <dgm:pt modelId="{26760F94-43B7-463E-8CD3-FD9832F100BC}">
      <dgm:prSet/>
      <dgm:spPr/>
      <dgm:t>
        <a:bodyPr/>
        <a:lstStyle/>
        <a:p>
          <a:r>
            <a:rPr lang="en-US"/>
            <a:t>The eye focus is equally on the arrow point and the target.</a:t>
          </a:r>
        </a:p>
      </dgm:t>
    </dgm:pt>
    <dgm:pt modelId="{422B4CF6-4C94-4FE2-B4EC-311F8D64262A}" type="parTrans" cxnId="{68015084-F0D8-4DD9-B6D6-81AFDA7599AF}">
      <dgm:prSet/>
      <dgm:spPr/>
      <dgm:t>
        <a:bodyPr/>
        <a:lstStyle/>
        <a:p>
          <a:endParaRPr lang="en-US"/>
        </a:p>
      </dgm:t>
    </dgm:pt>
    <dgm:pt modelId="{4B9C41AB-C278-4C02-8443-BEA3719C7726}" type="sibTrans" cxnId="{68015084-F0D8-4DD9-B6D6-81AFDA7599AF}">
      <dgm:prSet/>
      <dgm:spPr/>
      <dgm:t>
        <a:bodyPr/>
        <a:lstStyle/>
        <a:p>
          <a:endParaRPr lang="en-US"/>
        </a:p>
      </dgm:t>
    </dgm:pt>
    <dgm:pt modelId="{B9F2A300-4669-684B-BA67-7ACEB1631A7D}" type="pres">
      <dgm:prSet presAssocID="{FDCD4988-4530-4C00-AC6D-8B76B7A8518A}" presName="hierChild1" presStyleCnt="0">
        <dgm:presLayoutVars>
          <dgm:orgChart val="1"/>
          <dgm:chPref val="1"/>
          <dgm:dir/>
          <dgm:animOne val="branch"/>
          <dgm:animLvl val="lvl"/>
          <dgm:resizeHandles/>
        </dgm:presLayoutVars>
      </dgm:prSet>
      <dgm:spPr/>
    </dgm:pt>
    <dgm:pt modelId="{2B719E70-4C04-F64D-B81F-6F9176033A5A}" type="pres">
      <dgm:prSet presAssocID="{440D570E-CF00-4DC3-800C-4A19F285C51A}" presName="hierRoot1" presStyleCnt="0">
        <dgm:presLayoutVars>
          <dgm:hierBranch val="init"/>
        </dgm:presLayoutVars>
      </dgm:prSet>
      <dgm:spPr/>
    </dgm:pt>
    <dgm:pt modelId="{C280A7CB-E643-3241-AE55-8B5014C10DE7}" type="pres">
      <dgm:prSet presAssocID="{440D570E-CF00-4DC3-800C-4A19F285C51A}" presName="rootComposite1" presStyleCnt="0"/>
      <dgm:spPr/>
    </dgm:pt>
    <dgm:pt modelId="{DE2BCEF5-574E-024A-B89D-1CD5D713E17F}" type="pres">
      <dgm:prSet presAssocID="{440D570E-CF00-4DC3-800C-4A19F285C51A}" presName="rootText1" presStyleLbl="node0" presStyleIdx="0" presStyleCnt="2">
        <dgm:presLayoutVars>
          <dgm:chPref val="3"/>
        </dgm:presLayoutVars>
      </dgm:prSet>
      <dgm:spPr/>
    </dgm:pt>
    <dgm:pt modelId="{05829FBD-C5C8-604A-B35F-9F0FCBB4453A}" type="pres">
      <dgm:prSet presAssocID="{440D570E-CF00-4DC3-800C-4A19F285C51A}" presName="rootConnector1" presStyleLbl="node1" presStyleIdx="0" presStyleCnt="0"/>
      <dgm:spPr/>
    </dgm:pt>
    <dgm:pt modelId="{CCA43E9B-3CE0-4C44-9CA9-0BD9C791ED1D}" type="pres">
      <dgm:prSet presAssocID="{440D570E-CF00-4DC3-800C-4A19F285C51A}" presName="hierChild2" presStyleCnt="0"/>
      <dgm:spPr/>
    </dgm:pt>
    <dgm:pt modelId="{E1EFCCF9-A998-3F4C-B3CE-8F79182B0514}" type="pres">
      <dgm:prSet presAssocID="{440D570E-CF00-4DC3-800C-4A19F285C51A}" presName="hierChild3" presStyleCnt="0"/>
      <dgm:spPr/>
    </dgm:pt>
    <dgm:pt modelId="{EC46C051-B922-F045-AC81-60542CD6531B}" type="pres">
      <dgm:prSet presAssocID="{26760F94-43B7-463E-8CD3-FD9832F100BC}" presName="hierRoot1" presStyleCnt="0">
        <dgm:presLayoutVars>
          <dgm:hierBranch val="init"/>
        </dgm:presLayoutVars>
      </dgm:prSet>
      <dgm:spPr/>
    </dgm:pt>
    <dgm:pt modelId="{B1FF5111-7AAC-D44C-9E34-41169A8A7469}" type="pres">
      <dgm:prSet presAssocID="{26760F94-43B7-463E-8CD3-FD9832F100BC}" presName="rootComposite1" presStyleCnt="0"/>
      <dgm:spPr/>
    </dgm:pt>
    <dgm:pt modelId="{705EFEB7-CB32-804C-B1AA-1C5FB4EE2D0E}" type="pres">
      <dgm:prSet presAssocID="{26760F94-43B7-463E-8CD3-FD9832F100BC}" presName="rootText1" presStyleLbl="node0" presStyleIdx="1" presStyleCnt="2">
        <dgm:presLayoutVars>
          <dgm:chPref val="3"/>
        </dgm:presLayoutVars>
      </dgm:prSet>
      <dgm:spPr/>
    </dgm:pt>
    <dgm:pt modelId="{CB7752AD-3F7B-0E4B-83CF-2B98295DDA27}" type="pres">
      <dgm:prSet presAssocID="{26760F94-43B7-463E-8CD3-FD9832F100BC}" presName="rootConnector1" presStyleLbl="node1" presStyleIdx="0" presStyleCnt="0"/>
      <dgm:spPr/>
    </dgm:pt>
    <dgm:pt modelId="{62C0842B-A0C5-1048-AA45-3BB9B704B2B8}" type="pres">
      <dgm:prSet presAssocID="{26760F94-43B7-463E-8CD3-FD9832F100BC}" presName="hierChild2" presStyleCnt="0"/>
      <dgm:spPr/>
    </dgm:pt>
    <dgm:pt modelId="{EF25D897-506C-3D4E-A9D7-FB88E0A0BD9F}" type="pres">
      <dgm:prSet presAssocID="{26760F94-43B7-463E-8CD3-FD9832F100BC}" presName="hierChild3" presStyleCnt="0"/>
      <dgm:spPr/>
    </dgm:pt>
  </dgm:ptLst>
  <dgm:cxnLst>
    <dgm:cxn modelId="{A7446835-5EC9-D541-8184-604879E102DB}" type="presOf" srcId="{440D570E-CF00-4DC3-800C-4A19F285C51A}" destId="{05829FBD-C5C8-604A-B35F-9F0FCBB4453A}" srcOrd="1" destOrd="0" presId="urn:microsoft.com/office/officeart/2009/3/layout/HorizontalOrganizationChart"/>
    <dgm:cxn modelId="{FB7FA737-D8FC-E34B-8F06-8FA2150F6214}" type="presOf" srcId="{440D570E-CF00-4DC3-800C-4A19F285C51A}" destId="{DE2BCEF5-574E-024A-B89D-1CD5D713E17F}" srcOrd="0" destOrd="0" presId="urn:microsoft.com/office/officeart/2009/3/layout/HorizontalOrganizationChart"/>
    <dgm:cxn modelId="{7808405F-BC31-43A9-B642-416DAE76106C}" srcId="{FDCD4988-4530-4C00-AC6D-8B76B7A8518A}" destId="{440D570E-CF00-4DC3-800C-4A19F285C51A}" srcOrd="0" destOrd="0" parTransId="{E8ACD439-FE16-4870-A542-503FBB1BAC3B}" sibTransId="{A4C7E3A0-440D-45B8-BC55-DB98D97E4D8F}"/>
    <dgm:cxn modelId="{68015084-F0D8-4DD9-B6D6-81AFDA7599AF}" srcId="{FDCD4988-4530-4C00-AC6D-8B76B7A8518A}" destId="{26760F94-43B7-463E-8CD3-FD9832F100BC}" srcOrd="1" destOrd="0" parTransId="{422B4CF6-4C94-4FE2-B4EC-311F8D64262A}" sibTransId="{4B9C41AB-C278-4C02-8443-BEA3719C7726}"/>
    <dgm:cxn modelId="{68067D8F-CA06-2C43-96C3-40D6EB9BBE38}" type="presOf" srcId="{26760F94-43B7-463E-8CD3-FD9832F100BC}" destId="{CB7752AD-3F7B-0E4B-83CF-2B98295DDA27}" srcOrd="1" destOrd="0" presId="urn:microsoft.com/office/officeart/2009/3/layout/HorizontalOrganizationChart"/>
    <dgm:cxn modelId="{B8D2DE8F-09E0-C940-9827-10EC3438E59B}" type="presOf" srcId="{FDCD4988-4530-4C00-AC6D-8B76B7A8518A}" destId="{B9F2A300-4669-684B-BA67-7ACEB1631A7D}" srcOrd="0" destOrd="0" presId="urn:microsoft.com/office/officeart/2009/3/layout/HorizontalOrganizationChart"/>
    <dgm:cxn modelId="{180ED2EB-7EEC-4444-BF02-DA68510338A7}" type="presOf" srcId="{26760F94-43B7-463E-8CD3-FD9832F100BC}" destId="{705EFEB7-CB32-804C-B1AA-1C5FB4EE2D0E}" srcOrd="0" destOrd="0" presId="urn:microsoft.com/office/officeart/2009/3/layout/HorizontalOrganizationChart"/>
    <dgm:cxn modelId="{DCC55C03-763E-734D-801F-2604BA03EE8F}" type="presParOf" srcId="{B9F2A300-4669-684B-BA67-7ACEB1631A7D}" destId="{2B719E70-4C04-F64D-B81F-6F9176033A5A}" srcOrd="0" destOrd="0" presId="urn:microsoft.com/office/officeart/2009/3/layout/HorizontalOrganizationChart"/>
    <dgm:cxn modelId="{49F554D0-4F72-2147-B09B-A2A5EFD96F0D}" type="presParOf" srcId="{2B719E70-4C04-F64D-B81F-6F9176033A5A}" destId="{C280A7CB-E643-3241-AE55-8B5014C10DE7}" srcOrd="0" destOrd="0" presId="urn:microsoft.com/office/officeart/2009/3/layout/HorizontalOrganizationChart"/>
    <dgm:cxn modelId="{590C270C-DF08-B542-94DA-843633A870DA}" type="presParOf" srcId="{C280A7CB-E643-3241-AE55-8B5014C10DE7}" destId="{DE2BCEF5-574E-024A-B89D-1CD5D713E17F}" srcOrd="0" destOrd="0" presId="urn:microsoft.com/office/officeart/2009/3/layout/HorizontalOrganizationChart"/>
    <dgm:cxn modelId="{8A1A34DC-7EC9-1F49-BF2A-9F9F6C1792B8}" type="presParOf" srcId="{C280A7CB-E643-3241-AE55-8B5014C10DE7}" destId="{05829FBD-C5C8-604A-B35F-9F0FCBB4453A}" srcOrd="1" destOrd="0" presId="urn:microsoft.com/office/officeart/2009/3/layout/HorizontalOrganizationChart"/>
    <dgm:cxn modelId="{D0D8BB85-2597-AB4E-B6D6-16FD59B99CD7}" type="presParOf" srcId="{2B719E70-4C04-F64D-B81F-6F9176033A5A}" destId="{CCA43E9B-3CE0-4C44-9CA9-0BD9C791ED1D}" srcOrd="1" destOrd="0" presId="urn:microsoft.com/office/officeart/2009/3/layout/HorizontalOrganizationChart"/>
    <dgm:cxn modelId="{54EA897D-EC28-4E4E-A250-1EFF259A93FE}" type="presParOf" srcId="{2B719E70-4C04-F64D-B81F-6F9176033A5A}" destId="{E1EFCCF9-A998-3F4C-B3CE-8F79182B0514}" srcOrd="2" destOrd="0" presId="urn:microsoft.com/office/officeart/2009/3/layout/HorizontalOrganizationChart"/>
    <dgm:cxn modelId="{AD2D4B6C-7D2C-DC46-8BE2-6E5DE7BF24A2}" type="presParOf" srcId="{B9F2A300-4669-684B-BA67-7ACEB1631A7D}" destId="{EC46C051-B922-F045-AC81-60542CD6531B}" srcOrd="1" destOrd="0" presId="urn:microsoft.com/office/officeart/2009/3/layout/HorizontalOrganizationChart"/>
    <dgm:cxn modelId="{2A4D93DE-8FB0-D549-AD25-76216F3E50A4}" type="presParOf" srcId="{EC46C051-B922-F045-AC81-60542CD6531B}" destId="{B1FF5111-7AAC-D44C-9E34-41169A8A7469}" srcOrd="0" destOrd="0" presId="urn:microsoft.com/office/officeart/2009/3/layout/HorizontalOrganizationChart"/>
    <dgm:cxn modelId="{D9FA7543-085A-1C46-9AB8-2801335A2208}" type="presParOf" srcId="{B1FF5111-7AAC-D44C-9E34-41169A8A7469}" destId="{705EFEB7-CB32-804C-B1AA-1C5FB4EE2D0E}" srcOrd="0" destOrd="0" presId="urn:microsoft.com/office/officeart/2009/3/layout/HorizontalOrganizationChart"/>
    <dgm:cxn modelId="{CE160919-D100-4A42-BF92-B65F8C9C7228}" type="presParOf" srcId="{B1FF5111-7AAC-D44C-9E34-41169A8A7469}" destId="{CB7752AD-3F7B-0E4B-83CF-2B98295DDA27}" srcOrd="1" destOrd="0" presId="urn:microsoft.com/office/officeart/2009/3/layout/HorizontalOrganizationChart"/>
    <dgm:cxn modelId="{4D20EC78-0EC9-944A-8343-21F529ADE631}" type="presParOf" srcId="{EC46C051-B922-F045-AC81-60542CD6531B}" destId="{62C0842B-A0C5-1048-AA45-3BB9B704B2B8}" srcOrd="1" destOrd="0" presId="urn:microsoft.com/office/officeart/2009/3/layout/HorizontalOrganizationChart"/>
    <dgm:cxn modelId="{32DE804E-2D34-4A48-A8C5-9B1DDFEEF0CE}" type="presParOf" srcId="{EC46C051-B922-F045-AC81-60542CD6531B}" destId="{EF25D897-506C-3D4E-A9D7-FB88E0A0BD9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156904-A7C7-405F-AA93-FA79D3E3D291}"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40F3C8D7-4EA8-4D40-9E3B-4A1C27311306}">
      <dgm:prSet/>
      <dgm:spPr/>
      <dgm:t>
        <a:bodyPr/>
        <a:lstStyle/>
        <a:p>
          <a:r>
            <a:rPr lang="en-US"/>
            <a:t>Relax</a:t>
          </a:r>
        </a:p>
      </dgm:t>
    </dgm:pt>
    <dgm:pt modelId="{9CB1F8F2-1C87-4B08-BE8E-9E006EFB5FC1}" type="parTrans" cxnId="{FE39FBA2-EE61-49D6-B8E5-196DAD3D6CD4}">
      <dgm:prSet/>
      <dgm:spPr/>
      <dgm:t>
        <a:bodyPr/>
        <a:lstStyle/>
        <a:p>
          <a:endParaRPr lang="en-US"/>
        </a:p>
      </dgm:t>
    </dgm:pt>
    <dgm:pt modelId="{AE38280F-09EB-450F-8945-E32A3F9806B8}" type="sibTrans" cxnId="{FE39FBA2-EE61-49D6-B8E5-196DAD3D6CD4}">
      <dgm:prSet/>
      <dgm:spPr/>
      <dgm:t>
        <a:bodyPr/>
        <a:lstStyle/>
        <a:p>
          <a:endParaRPr lang="en-US"/>
        </a:p>
      </dgm:t>
    </dgm:pt>
    <dgm:pt modelId="{41D08DDB-6B66-4730-8F11-1EFABAB816D4}">
      <dgm:prSet/>
      <dgm:spPr/>
      <dgm:t>
        <a:bodyPr/>
        <a:lstStyle/>
        <a:p>
          <a:r>
            <a:rPr lang="en-US"/>
            <a:t>Relax the fingers to allow the bowstring to push the fingers out of the way.</a:t>
          </a:r>
        </a:p>
      </dgm:t>
    </dgm:pt>
    <dgm:pt modelId="{089809A4-EE25-4530-80D1-B7426BB03634}" type="parTrans" cxnId="{53832A66-D655-4B31-9CE7-B212F77CC732}">
      <dgm:prSet/>
      <dgm:spPr/>
      <dgm:t>
        <a:bodyPr/>
        <a:lstStyle/>
        <a:p>
          <a:endParaRPr lang="en-US"/>
        </a:p>
      </dgm:t>
    </dgm:pt>
    <dgm:pt modelId="{D8453343-AB14-4A04-AF98-1B333AF84EAB}" type="sibTrans" cxnId="{53832A66-D655-4B31-9CE7-B212F77CC732}">
      <dgm:prSet/>
      <dgm:spPr/>
      <dgm:t>
        <a:bodyPr/>
        <a:lstStyle/>
        <a:p>
          <a:endParaRPr lang="en-US"/>
        </a:p>
      </dgm:t>
    </dgm:pt>
    <dgm:pt modelId="{256553B9-65DC-4563-A5C0-632A75156401}">
      <dgm:prSet/>
      <dgm:spPr/>
      <dgm:t>
        <a:bodyPr/>
        <a:lstStyle/>
        <a:p>
          <a:r>
            <a:rPr lang="en-US"/>
            <a:t>Keep</a:t>
          </a:r>
        </a:p>
      </dgm:t>
    </dgm:pt>
    <dgm:pt modelId="{02496876-5E26-4602-B0E5-48898C2A7A48}" type="parTrans" cxnId="{C8C26D7D-6D5B-4E62-B21E-4E98CD698345}">
      <dgm:prSet/>
      <dgm:spPr/>
      <dgm:t>
        <a:bodyPr/>
        <a:lstStyle/>
        <a:p>
          <a:endParaRPr lang="en-US"/>
        </a:p>
      </dgm:t>
    </dgm:pt>
    <dgm:pt modelId="{F7D1DA0D-B145-4541-B4C9-79FEF8CAE275}" type="sibTrans" cxnId="{C8C26D7D-6D5B-4E62-B21E-4E98CD698345}">
      <dgm:prSet/>
      <dgm:spPr/>
      <dgm:t>
        <a:bodyPr/>
        <a:lstStyle/>
        <a:p>
          <a:endParaRPr lang="en-US"/>
        </a:p>
      </dgm:t>
    </dgm:pt>
    <dgm:pt modelId="{3BB176CC-400A-46CB-BB2C-C93EA2D80D06}">
      <dgm:prSet/>
      <dgm:spPr/>
      <dgm:t>
        <a:bodyPr/>
        <a:lstStyle/>
        <a:p>
          <a:r>
            <a:rPr lang="en-US"/>
            <a:t>Keep the bow arm up.</a:t>
          </a:r>
        </a:p>
      </dgm:t>
    </dgm:pt>
    <dgm:pt modelId="{29CE16C6-6460-4CF1-9919-5708A1D8D252}" type="parTrans" cxnId="{C08D717B-577B-447E-BBC9-0981A59D474E}">
      <dgm:prSet/>
      <dgm:spPr/>
      <dgm:t>
        <a:bodyPr/>
        <a:lstStyle/>
        <a:p>
          <a:endParaRPr lang="en-US"/>
        </a:p>
      </dgm:t>
    </dgm:pt>
    <dgm:pt modelId="{E2DFCEEE-4587-4E2D-AB5E-C90915264FCE}" type="sibTrans" cxnId="{C08D717B-577B-447E-BBC9-0981A59D474E}">
      <dgm:prSet/>
      <dgm:spPr/>
      <dgm:t>
        <a:bodyPr/>
        <a:lstStyle/>
        <a:p>
          <a:endParaRPr lang="en-US"/>
        </a:p>
      </dgm:t>
    </dgm:pt>
    <dgm:pt modelId="{B48281CE-9361-4CAD-ADE9-15011C47DDD5}">
      <dgm:prSet/>
      <dgm:spPr/>
      <dgm:t>
        <a:bodyPr/>
        <a:lstStyle/>
        <a:p>
          <a:r>
            <a:rPr lang="en-US"/>
            <a:t>Finish</a:t>
          </a:r>
        </a:p>
      </dgm:t>
    </dgm:pt>
    <dgm:pt modelId="{83FCE85E-8592-4C5D-95F5-4D5E0CDF4389}" type="parTrans" cxnId="{59CFF72F-13A7-49E8-ABAF-5ABF21549E9C}">
      <dgm:prSet/>
      <dgm:spPr/>
      <dgm:t>
        <a:bodyPr/>
        <a:lstStyle/>
        <a:p>
          <a:endParaRPr lang="en-US"/>
        </a:p>
      </dgm:t>
    </dgm:pt>
    <dgm:pt modelId="{6DE1E5B0-ADD4-45C9-902B-2C0DFEEC6C28}" type="sibTrans" cxnId="{59CFF72F-13A7-49E8-ABAF-5ABF21549E9C}">
      <dgm:prSet/>
      <dgm:spPr/>
      <dgm:t>
        <a:bodyPr/>
        <a:lstStyle/>
        <a:p>
          <a:endParaRPr lang="en-US"/>
        </a:p>
      </dgm:t>
    </dgm:pt>
    <dgm:pt modelId="{3D2CDCA8-2B0C-4B8C-A724-B7392AD89AB3}">
      <dgm:prSet/>
      <dgm:spPr/>
      <dgm:t>
        <a:bodyPr/>
        <a:lstStyle/>
        <a:p>
          <a:r>
            <a:rPr lang="en-US"/>
            <a:t>Finish the shot by allowing the draw hand to fall between the ear and the shoulder.</a:t>
          </a:r>
        </a:p>
      </dgm:t>
    </dgm:pt>
    <dgm:pt modelId="{FD6D515B-D191-4950-A9C0-8BE8BAD84F92}" type="parTrans" cxnId="{59FC3D4E-1F08-4E20-8B31-63FCFC3357F5}">
      <dgm:prSet/>
      <dgm:spPr/>
      <dgm:t>
        <a:bodyPr/>
        <a:lstStyle/>
        <a:p>
          <a:endParaRPr lang="en-US"/>
        </a:p>
      </dgm:t>
    </dgm:pt>
    <dgm:pt modelId="{AF29FBA1-716D-45DC-A37A-B5E459B3F3B7}" type="sibTrans" cxnId="{59FC3D4E-1F08-4E20-8B31-63FCFC3357F5}">
      <dgm:prSet/>
      <dgm:spPr/>
      <dgm:t>
        <a:bodyPr/>
        <a:lstStyle/>
        <a:p>
          <a:endParaRPr lang="en-US"/>
        </a:p>
      </dgm:t>
    </dgm:pt>
    <dgm:pt modelId="{6255F56F-C504-864E-80C5-D443366116A2}" type="pres">
      <dgm:prSet presAssocID="{9F156904-A7C7-405F-AA93-FA79D3E3D291}" presName="Name0" presStyleCnt="0">
        <dgm:presLayoutVars>
          <dgm:dir/>
          <dgm:animLvl val="lvl"/>
          <dgm:resizeHandles val="exact"/>
        </dgm:presLayoutVars>
      </dgm:prSet>
      <dgm:spPr/>
    </dgm:pt>
    <dgm:pt modelId="{32D7E19C-D639-6148-96AF-FA26129F7D48}" type="pres">
      <dgm:prSet presAssocID="{40F3C8D7-4EA8-4D40-9E3B-4A1C27311306}" presName="linNode" presStyleCnt="0"/>
      <dgm:spPr/>
    </dgm:pt>
    <dgm:pt modelId="{0BCFB7F7-6787-4A4C-A3AC-26DE0219DEA2}" type="pres">
      <dgm:prSet presAssocID="{40F3C8D7-4EA8-4D40-9E3B-4A1C27311306}" presName="parentText" presStyleLbl="alignNode1" presStyleIdx="0" presStyleCnt="3">
        <dgm:presLayoutVars>
          <dgm:chMax val="1"/>
          <dgm:bulletEnabled/>
        </dgm:presLayoutVars>
      </dgm:prSet>
      <dgm:spPr/>
    </dgm:pt>
    <dgm:pt modelId="{FB80B32E-4696-C746-ACAC-5823EB85778F}" type="pres">
      <dgm:prSet presAssocID="{40F3C8D7-4EA8-4D40-9E3B-4A1C27311306}" presName="descendantText" presStyleLbl="alignAccFollowNode1" presStyleIdx="0" presStyleCnt="3">
        <dgm:presLayoutVars>
          <dgm:bulletEnabled/>
        </dgm:presLayoutVars>
      </dgm:prSet>
      <dgm:spPr/>
    </dgm:pt>
    <dgm:pt modelId="{14AEC6B8-80A6-024C-A287-FFFB2D8A9066}" type="pres">
      <dgm:prSet presAssocID="{AE38280F-09EB-450F-8945-E32A3F9806B8}" presName="sp" presStyleCnt="0"/>
      <dgm:spPr/>
    </dgm:pt>
    <dgm:pt modelId="{198B046E-45EB-1F43-AF21-5BCF9504B7BB}" type="pres">
      <dgm:prSet presAssocID="{256553B9-65DC-4563-A5C0-632A75156401}" presName="linNode" presStyleCnt="0"/>
      <dgm:spPr/>
    </dgm:pt>
    <dgm:pt modelId="{FF610F5F-0944-7646-8C2A-9F48AD11FF55}" type="pres">
      <dgm:prSet presAssocID="{256553B9-65DC-4563-A5C0-632A75156401}" presName="parentText" presStyleLbl="alignNode1" presStyleIdx="1" presStyleCnt="3">
        <dgm:presLayoutVars>
          <dgm:chMax val="1"/>
          <dgm:bulletEnabled/>
        </dgm:presLayoutVars>
      </dgm:prSet>
      <dgm:spPr/>
    </dgm:pt>
    <dgm:pt modelId="{ECD192A7-187F-2E47-9831-27A2EAEBA8B0}" type="pres">
      <dgm:prSet presAssocID="{256553B9-65DC-4563-A5C0-632A75156401}" presName="descendantText" presStyleLbl="alignAccFollowNode1" presStyleIdx="1" presStyleCnt="3">
        <dgm:presLayoutVars>
          <dgm:bulletEnabled/>
        </dgm:presLayoutVars>
      </dgm:prSet>
      <dgm:spPr/>
    </dgm:pt>
    <dgm:pt modelId="{E5857880-3BE0-F448-956B-E35E0896000F}" type="pres">
      <dgm:prSet presAssocID="{F7D1DA0D-B145-4541-B4C9-79FEF8CAE275}" presName="sp" presStyleCnt="0"/>
      <dgm:spPr/>
    </dgm:pt>
    <dgm:pt modelId="{DB1A2D95-4ABF-FF49-9573-8935AC488628}" type="pres">
      <dgm:prSet presAssocID="{B48281CE-9361-4CAD-ADE9-15011C47DDD5}" presName="linNode" presStyleCnt="0"/>
      <dgm:spPr/>
    </dgm:pt>
    <dgm:pt modelId="{2AFD84B0-0C36-B347-AB8C-ED3231881486}" type="pres">
      <dgm:prSet presAssocID="{B48281CE-9361-4CAD-ADE9-15011C47DDD5}" presName="parentText" presStyleLbl="alignNode1" presStyleIdx="2" presStyleCnt="3">
        <dgm:presLayoutVars>
          <dgm:chMax val="1"/>
          <dgm:bulletEnabled/>
        </dgm:presLayoutVars>
      </dgm:prSet>
      <dgm:spPr/>
    </dgm:pt>
    <dgm:pt modelId="{F0C60CC0-3879-8C49-AE05-9770E218EBE3}" type="pres">
      <dgm:prSet presAssocID="{B48281CE-9361-4CAD-ADE9-15011C47DDD5}" presName="descendantText" presStyleLbl="alignAccFollowNode1" presStyleIdx="2" presStyleCnt="3">
        <dgm:presLayoutVars>
          <dgm:bulletEnabled/>
        </dgm:presLayoutVars>
      </dgm:prSet>
      <dgm:spPr/>
    </dgm:pt>
  </dgm:ptLst>
  <dgm:cxnLst>
    <dgm:cxn modelId="{5CCBBC0E-D669-4A45-A8AD-B07D08D9EA89}" type="presOf" srcId="{9F156904-A7C7-405F-AA93-FA79D3E3D291}" destId="{6255F56F-C504-864E-80C5-D443366116A2}" srcOrd="0" destOrd="0" presId="urn:microsoft.com/office/officeart/2016/7/layout/VerticalSolidActionList"/>
    <dgm:cxn modelId="{B38F581A-671D-A041-84D1-5F96311072C6}" type="presOf" srcId="{256553B9-65DC-4563-A5C0-632A75156401}" destId="{FF610F5F-0944-7646-8C2A-9F48AD11FF55}" srcOrd="0" destOrd="0" presId="urn:microsoft.com/office/officeart/2016/7/layout/VerticalSolidActionList"/>
    <dgm:cxn modelId="{FFB97125-62B7-D74E-9A02-1703B06138F7}" type="presOf" srcId="{3D2CDCA8-2B0C-4B8C-A724-B7392AD89AB3}" destId="{F0C60CC0-3879-8C49-AE05-9770E218EBE3}" srcOrd="0" destOrd="0" presId="urn:microsoft.com/office/officeart/2016/7/layout/VerticalSolidActionList"/>
    <dgm:cxn modelId="{59CFF72F-13A7-49E8-ABAF-5ABF21549E9C}" srcId="{9F156904-A7C7-405F-AA93-FA79D3E3D291}" destId="{B48281CE-9361-4CAD-ADE9-15011C47DDD5}" srcOrd="2" destOrd="0" parTransId="{83FCE85E-8592-4C5D-95F5-4D5E0CDF4389}" sibTransId="{6DE1E5B0-ADD4-45C9-902B-2C0DFEEC6C28}"/>
    <dgm:cxn modelId="{EAAD5048-C03C-834F-9FAE-7B0782B6B7BB}" type="presOf" srcId="{41D08DDB-6B66-4730-8F11-1EFABAB816D4}" destId="{FB80B32E-4696-C746-ACAC-5823EB85778F}" srcOrd="0" destOrd="0" presId="urn:microsoft.com/office/officeart/2016/7/layout/VerticalSolidActionList"/>
    <dgm:cxn modelId="{59FC3D4E-1F08-4E20-8B31-63FCFC3357F5}" srcId="{B48281CE-9361-4CAD-ADE9-15011C47DDD5}" destId="{3D2CDCA8-2B0C-4B8C-A724-B7392AD89AB3}" srcOrd="0" destOrd="0" parTransId="{FD6D515B-D191-4950-A9C0-8BE8BAD84F92}" sibTransId="{AF29FBA1-716D-45DC-A37A-B5E459B3F3B7}"/>
    <dgm:cxn modelId="{53832A66-D655-4B31-9CE7-B212F77CC732}" srcId="{40F3C8D7-4EA8-4D40-9E3B-4A1C27311306}" destId="{41D08DDB-6B66-4730-8F11-1EFABAB816D4}" srcOrd="0" destOrd="0" parTransId="{089809A4-EE25-4530-80D1-B7426BB03634}" sibTransId="{D8453343-AB14-4A04-AF98-1B333AF84EAB}"/>
    <dgm:cxn modelId="{C08D717B-577B-447E-BBC9-0981A59D474E}" srcId="{256553B9-65DC-4563-A5C0-632A75156401}" destId="{3BB176CC-400A-46CB-BB2C-C93EA2D80D06}" srcOrd="0" destOrd="0" parTransId="{29CE16C6-6460-4CF1-9919-5708A1D8D252}" sibTransId="{E2DFCEEE-4587-4E2D-AB5E-C90915264FCE}"/>
    <dgm:cxn modelId="{C8C26D7D-6D5B-4E62-B21E-4E98CD698345}" srcId="{9F156904-A7C7-405F-AA93-FA79D3E3D291}" destId="{256553B9-65DC-4563-A5C0-632A75156401}" srcOrd="1" destOrd="0" parTransId="{02496876-5E26-4602-B0E5-48898C2A7A48}" sibTransId="{F7D1DA0D-B145-4541-B4C9-79FEF8CAE275}"/>
    <dgm:cxn modelId="{C5AF7694-C869-A14A-9F18-274786509133}" type="presOf" srcId="{3BB176CC-400A-46CB-BB2C-C93EA2D80D06}" destId="{ECD192A7-187F-2E47-9831-27A2EAEBA8B0}" srcOrd="0" destOrd="0" presId="urn:microsoft.com/office/officeart/2016/7/layout/VerticalSolidActionList"/>
    <dgm:cxn modelId="{FE39FBA2-EE61-49D6-B8E5-196DAD3D6CD4}" srcId="{9F156904-A7C7-405F-AA93-FA79D3E3D291}" destId="{40F3C8D7-4EA8-4D40-9E3B-4A1C27311306}" srcOrd="0" destOrd="0" parTransId="{9CB1F8F2-1C87-4B08-BE8E-9E006EFB5FC1}" sibTransId="{AE38280F-09EB-450F-8945-E32A3F9806B8}"/>
    <dgm:cxn modelId="{7929F4B7-4ED1-2849-8376-1F252750BD16}" type="presOf" srcId="{B48281CE-9361-4CAD-ADE9-15011C47DDD5}" destId="{2AFD84B0-0C36-B347-AB8C-ED3231881486}" srcOrd="0" destOrd="0" presId="urn:microsoft.com/office/officeart/2016/7/layout/VerticalSolidActionList"/>
    <dgm:cxn modelId="{8DF611BD-8373-CB49-822C-0FD2F9905601}" type="presOf" srcId="{40F3C8D7-4EA8-4D40-9E3B-4A1C27311306}" destId="{0BCFB7F7-6787-4A4C-A3AC-26DE0219DEA2}" srcOrd="0" destOrd="0" presId="urn:microsoft.com/office/officeart/2016/7/layout/VerticalSolidActionList"/>
    <dgm:cxn modelId="{F7FD386B-DF07-8248-B476-2E83A6426E17}" type="presParOf" srcId="{6255F56F-C504-864E-80C5-D443366116A2}" destId="{32D7E19C-D639-6148-96AF-FA26129F7D48}" srcOrd="0" destOrd="0" presId="urn:microsoft.com/office/officeart/2016/7/layout/VerticalSolidActionList"/>
    <dgm:cxn modelId="{AFD90269-6289-1A48-86B6-6C876ACD84AC}" type="presParOf" srcId="{32D7E19C-D639-6148-96AF-FA26129F7D48}" destId="{0BCFB7F7-6787-4A4C-A3AC-26DE0219DEA2}" srcOrd="0" destOrd="0" presId="urn:microsoft.com/office/officeart/2016/7/layout/VerticalSolidActionList"/>
    <dgm:cxn modelId="{8D3369ED-2897-7A4F-9E83-5C3C1DA1AFEC}" type="presParOf" srcId="{32D7E19C-D639-6148-96AF-FA26129F7D48}" destId="{FB80B32E-4696-C746-ACAC-5823EB85778F}" srcOrd="1" destOrd="0" presId="urn:microsoft.com/office/officeart/2016/7/layout/VerticalSolidActionList"/>
    <dgm:cxn modelId="{7608CEE0-5602-5B44-871C-DF5212EDFF1A}" type="presParOf" srcId="{6255F56F-C504-864E-80C5-D443366116A2}" destId="{14AEC6B8-80A6-024C-A287-FFFB2D8A9066}" srcOrd="1" destOrd="0" presId="urn:microsoft.com/office/officeart/2016/7/layout/VerticalSolidActionList"/>
    <dgm:cxn modelId="{C62E43EB-15BC-9340-A996-EFE573E89E66}" type="presParOf" srcId="{6255F56F-C504-864E-80C5-D443366116A2}" destId="{198B046E-45EB-1F43-AF21-5BCF9504B7BB}" srcOrd="2" destOrd="0" presId="urn:microsoft.com/office/officeart/2016/7/layout/VerticalSolidActionList"/>
    <dgm:cxn modelId="{CC9DE492-8085-C246-B415-8033E135CC5B}" type="presParOf" srcId="{198B046E-45EB-1F43-AF21-5BCF9504B7BB}" destId="{FF610F5F-0944-7646-8C2A-9F48AD11FF55}" srcOrd="0" destOrd="0" presId="urn:microsoft.com/office/officeart/2016/7/layout/VerticalSolidActionList"/>
    <dgm:cxn modelId="{A2486831-0656-0840-AB9B-D128B807B143}" type="presParOf" srcId="{198B046E-45EB-1F43-AF21-5BCF9504B7BB}" destId="{ECD192A7-187F-2E47-9831-27A2EAEBA8B0}" srcOrd="1" destOrd="0" presId="urn:microsoft.com/office/officeart/2016/7/layout/VerticalSolidActionList"/>
    <dgm:cxn modelId="{415B8CF4-6EAD-374D-BE33-37B63B44BF0C}" type="presParOf" srcId="{6255F56F-C504-864E-80C5-D443366116A2}" destId="{E5857880-3BE0-F448-956B-E35E0896000F}" srcOrd="3" destOrd="0" presId="urn:microsoft.com/office/officeart/2016/7/layout/VerticalSolidActionList"/>
    <dgm:cxn modelId="{84598208-3091-EE43-A2F1-4DDF76EE9C5E}" type="presParOf" srcId="{6255F56F-C504-864E-80C5-D443366116A2}" destId="{DB1A2D95-4ABF-FF49-9573-8935AC488628}" srcOrd="4" destOrd="0" presId="urn:microsoft.com/office/officeart/2016/7/layout/VerticalSolidActionList"/>
    <dgm:cxn modelId="{F6CE089B-F0C7-A443-B318-8087340AC878}" type="presParOf" srcId="{DB1A2D95-4ABF-FF49-9573-8935AC488628}" destId="{2AFD84B0-0C36-B347-AB8C-ED3231881486}" srcOrd="0" destOrd="0" presId="urn:microsoft.com/office/officeart/2016/7/layout/VerticalSolidActionList"/>
    <dgm:cxn modelId="{C0CAD0F6-D348-9941-929E-B465FA937BB9}" type="presParOf" srcId="{DB1A2D95-4ABF-FF49-9573-8935AC488628}" destId="{F0C60CC0-3879-8C49-AE05-9770E218EBE3}"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65697E-D154-4F56-BA4C-11B1BAFF4C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654CB9-DB1C-4BBE-B0E8-D09098635A58}">
      <dgm:prSet/>
      <dgm:spPr/>
      <dgm:t>
        <a:bodyPr/>
        <a:lstStyle/>
        <a:p>
          <a:r>
            <a:rPr lang="en-US"/>
            <a:t>Targets for beginners should be about 48 inches in diameter and made of straw or Ethafoam. </a:t>
          </a:r>
        </a:p>
      </dgm:t>
    </dgm:pt>
    <dgm:pt modelId="{1E6D8808-D2E5-4B77-BE00-45D92963C434}" type="parTrans" cxnId="{75E9C61E-313B-4389-8E4A-08A41C80D47E}">
      <dgm:prSet/>
      <dgm:spPr/>
      <dgm:t>
        <a:bodyPr/>
        <a:lstStyle/>
        <a:p>
          <a:endParaRPr lang="en-US"/>
        </a:p>
      </dgm:t>
    </dgm:pt>
    <dgm:pt modelId="{5F6F0478-E2DC-49DD-AF5C-33304264E1D3}" type="sibTrans" cxnId="{75E9C61E-313B-4389-8E4A-08A41C80D47E}">
      <dgm:prSet/>
      <dgm:spPr/>
      <dgm:t>
        <a:bodyPr/>
        <a:lstStyle/>
        <a:p>
          <a:endParaRPr lang="en-US"/>
        </a:p>
      </dgm:t>
    </dgm:pt>
    <dgm:pt modelId="{6C47C124-E79E-4F29-8580-C8FA9BF116A6}">
      <dgm:prSet/>
      <dgm:spPr/>
      <dgm:t>
        <a:bodyPr/>
        <a:lstStyle/>
        <a:p>
          <a:r>
            <a:rPr lang="en-US"/>
            <a:t>3-5 Bales of straw may be stacked to serve as target butts. Make sure the bales are tied back to a post so they will not fall forward on someone pulling arrows.</a:t>
          </a:r>
        </a:p>
      </dgm:t>
    </dgm:pt>
    <dgm:pt modelId="{33E3DDA0-DA84-4E6B-AD92-1C83134DBAC9}" type="parTrans" cxnId="{0C488886-146B-4DAD-8A35-A2F377EE1125}">
      <dgm:prSet/>
      <dgm:spPr/>
      <dgm:t>
        <a:bodyPr/>
        <a:lstStyle/>
        <a:p>
          <a:endParaRPr lang="en-US"/>
        </a:p>
      </dgm:t>
    </dgm:pt>
    <dgm:pt modelId="{AE71B377-4B2E-45DD-A96A-D5A8EEEFF277}" type="sibTrans" cxnId="{0C488886-146B-4DAD-8A35-A2F377EE1125}">
      <dgm:prSet/>
      <dgm:spPr/>
      <dgm:t>
        <a:bodyPr/>
        <a:lstStyle/>
        <a:p>
          <a:endParaRPr lang="en-US"/>
        </a:p>
      </dgm:t>
    </dgm:pt>
    <dgm:pt modelId="{A4EB4BEB-65C1-2249-BDE3-60939BD120DE}" type="pres">
      <dgm:prSet presAssocID="{6B65697E-D154-4F56-BA4C-11B1BAFF4C8D}" presName="linear" presStyleCnt="0">
        <dgm:presLayoutVars>
          <dgm:animLvl val="lvl"/>
          <dgm:resizeHandles val="exact"/>
        </dgm:presLayoutVars>
      </dgm:prSet>
      <dgm:spPr/>
    </dgm:pt>
    <dgm:pt modelId="{7A49E364-2B4A-4348-AD3B-512CCA426507}" type="pres">
      <dgm:prSet presAssocID="{2C654CB9-DB1C-4BBE-B0E8-D09098635A58}" presName="parentText" presStyleLbl="node1" presStyleIdx="0" presStyleCnt="2">
        <dgm:presLayoutVars>
          <dgm:chMax val="0"/>
          <dgm:bulletEnabled val="1"/>
        </dgm:presLayoutVars>
      </dgm:prSet>
      <dgm:spPr/>
    </dgm:pt>
    <dgm:pt modelId="{0FEC1E39-55F8-3246-B758-62EF62E85BB2}" type="pres">
      <dgm:prSet presAssocID="{5F6F0478-E2DC-49DD-AF5C-33304264E1D3}" presName="spacer" presStyleCnt="0"/>
      <dgm:spPr/>
    </dgm:pt>
    <dgm:pt modelId="{EFBAC36C-EFDE-A24E-A7C3-307DDD237758}" type="pres">
      <dgm:prSet presAssocID="{6C47C124-E79E-4F29-8580-C8FA9BF116A6}" presName="parentText" presStyleLbl="node1" presStyleIdx="1" presStyleCnt="2">
        <dgm:presLayoutVars>
          <dgm:chMax val="0"/>
          <dgm:bulletEnabled val="1"/>
        </dgm:presLayoutVars>
      </dgm:prSet>
      <dgm:spPr/>
    </dgm:pt>
  </dgm:ptLst>
  <dgm:cxnLst>
    <dgm:cxn modelId="{75E9C61E-313B-4389-8E4A-08A41C80D47E}" srcId="{6B65697E-D154-4F56-BA4C-11B1BAFF4C8D}" destId="{2C654CB9-DB1C-4BBE-B0E8-D09098635A58}" srcOrd="0" destOrd="0" parTransId="{1E6D8808-D2E5-4B77-BE00-45D92963C434}" sibTransId="{5F6F0478-E2DC-49DD-AF5C-33304264E1D3}"/>
    <dgm:cxn modelId="{62E75C5A-2F50-AF4F-BC83-06455B24BC79}" type="presOf" srcId="{6C47C124-E79E-4F29-8580-C8FA9BF116A6}" destId="{EFBAC36C-EFDE-A24E-A7C3-307DDD237758}" srcOrd="0" destOrd="0" presId="urn:microsoft.com/office/officeart/2005/8/layout/vList2"/>
    <dgm:cxn modelId="{4C221D80-88E9-B544-A011-AB36E2FD9B88}" type="presOf" srcId="{6B65697E-D154-4F56-BA4C-11B1BAFF4C8D}" destId="{A4EB4BEB-65C1-2249-BDE3-60939BD120DE}" srcOrd="0" destOrd="0" presId="urn:microsoft.com/office/officeart/2005/8/layout/vList2"/>
    <dgm:cxn modelId="{0C488886-146B-4DAD-8A35-A2F377EE1125}" srcId="{6B65697E-D154-4F56-BA4C-11B1BAFF4C8D}" destId="{6C47C124-E79E-4F29-8580-C8FA9BF116A6}" srcOrd="1" destOrd="0" parTransId="{33E3DDA0-DA84-4E6B-AD92-1C83134DBAC9}" sibTransId="{AE71B377-4B2E-45DD-A96A-D5A8EEEFF277}"/>
    <dgm:cxn modelId="{A92DA6EC-1546-F247-B52C-59A92C1485C0}" type="presOf" srcId="{2C654CB9-DB1C-4BBE-B0E8-D09098635A58}" destId="{7A49E364-2B4A-4348-AD3B-512CCA426507}" srcOrd="0" destOrd="0" presId="urn:microsoft.com/office/officeart/2005/8/layout/vList2"/>
    <dgm:cxn modelId="{569E52B3-EC3D-2A46-9D62-99ED57F787AB}" type="presParOf" srcId="{A4EB4BEB-65C1-2249-BDE3-60939BD120DE}" destId="{7A49E364-2B4A-4348-AD3B-512CCA426507}" srcOrd="0" destOrd="0" presId="urn:microsoft.com/office/officeart/2005/8/layout/vList2"/>
    <dgm:cxn modelId="{7A2DC8D4-FEB7-F147-9C78-06216FA09B9F}" type="presParOf" srcId="{A4EB4BEB-65C1-2249-BDE3-60939BD120DE}" destId="{0FEC1E39-55F8-3246-B758-62EF62E85BB2}" srcOrd="1" destOrd="0" presId="urn:microsoft.com/office/officeart/2005/8/layout/vList2"/>
    <dgm:cxn modelId="{C238BA87-33BF-7448-9B9F-CBD1E9E84BCC}" type="presParOf" srcId="{A4EB4BEB-65C1-2249-BDE3-60939BD120DE}" destId="{EFBAC36C-EFDE-A24E-A7C3-307DDD2377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CA900-2E69-2A48-9904-2878B269881B}">
      <dsp:nvSpPr>
        <dsp:cNvPr id="0" name=""/>
        <dsp:cNvSpPr/>
      </dsp:nvSpPr>
      <dsp:spPr>
        <a:xfrm>
          <a:off x="0" y="0"/>
          <a:ext cx="4126229" cy="81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Stand with feet straddling the shooting line.</a:t>
          </a:r>
        </a:p>
      </dsp:txBody>
      <dsp:txXfrm>
        <a:off x="23742" y="23742"/>
        <a:ext cx="3183022" cy="763125"/>
      </dsp:txXfrm>
    </dsp:sp>
    <dsp:sp modelId="{96C459D6-423C-D943-988A-C23100FEA84C}">
      <dsp:nvSpPr>
        <dsp:cNvPr id="0" name=""/>
        <dsp:cNvSpPr/>
      </dsp:nvSpPr>
      <dsp:spPr>
        <a:xfrm>
          <a:off x="345571" y="957992"/>
          <a:ext cx="4126229" cy="81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Feet should be about shoulder-width apart.</a:t>
          </a:r>
        </a:p>
      </dsp:txBody>
      <dsp:txXfrm>
        <a:off x="369313" y="981734"/>
        <a:ext cx="3206277" cy="763125"/>
      </dsp:txXfrm>
    </dsp:sp>
    <dsp:sp modelId="{F849CD46-AD48-7747-9FF3-BB5D988E8396}">
      <dsp:nvSpPr>
        <dsp:cNvPr id="0" name=""/>
        <dsp:cNvSpPr/>
      </dsp:nvSpPr>
      <dsp:spPr>
        <a:xfrm>
          <a:off x="685985" y="1915985"/>
          <a:ext cx="4126229" cy="81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Move the foot closest to the target back 3inches</a:t>
          </a:r>
        </a:p>
      </dsp:txBody>
      <dsp:txXfrm>
        <a:off x="709727" y="1939727"/>
        <a:ext cx="3211435" cy="763125"/>
      </dsp:txXfrm>
    </dsp:sp>
    <dsp:sp modelId="{CA5516AD-8C04-9849-A8C0-A9933D2EE10E}">
      <dsp:nvSpPr>
        <dsp:cNvPr id="0" name=""/>
        <dsp:cNvSpPr/>
      </dsp:nvSpPr>
      <dsp:spPr>
        <a:xfrm>
          <a:off x="1031557" y="2873978"/>
          <a:ext cx="4126229" cy="81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Turn the toes of both feet toward the target about 30 degrees.</a:t>
          </a:r>
        </a:p>
      </dsp:txBody>
      <dsp:txXfrm>
        <a:off x="1055299" y="2897720"/>
        <a:ext cx="3206277" cy="763125"/>
      </dsp:txXfrm>
    </dsp:sp>
    <dsp:sp modelId="{322CE004-DB41-4B48-B8C2-E7C734E7434A}">
      <dsp:nvSpPr>
        <dsp:cNvPr id="0" name=""/>
        <dsp:cNvSpPr/>
      </dsp:nvSpPr>
      <dsp:spPr>
        <a:xfrm>
          <a:off x="3599333" y="620853"/>
          <a:ext cx="526896" cy="5268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717885" y="620853"/>
        <a:ext cx="289792" cy="396489"/>
      </dsp:txXfrm>
    </dsp:sp>
    <dsp:sp modelId="{0D1D9E94-D64E-B742-AA95-11C9E2046DDC}">
      <dsp:nvSpPr>
        <dsp:cNvPr id="0" name=""/>
        <dsp:cNvSpPr/>
      </dsp:nvSpPr>
      <dsp:spPr>
        <a:xfrm>
          <a:off x="3944905" y="1578845"/>
          <a:ext cx="526896" cy="5268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063457" y="1578845"/>
        <a:ext cx="289792" cy="396489"/>
      </dsp:txXfrm>
    </dsp:sp>
    <dsp:sp modelId="{618284A1-3074-F642-A49D-69750E92724C}">
      <dsp:nvSpPr>
        <dsp:cNvPr id="0" name=""/>
        <dsp:cNvSpPr/>
      </dsp:nvSpPr>
      <dsp:spPr>
        <a:xfrm>
          <a:off x="4285319" y="2536838"/>
          <a:ext cx="526896" cy="5268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403871" y="2536838"/>
        <a:ext cx="289792" cy="396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02D58-98F9-CC43-B4EF-F89404CDB672}">
      <dsp:nvSpPr>
        <dsp:cNvPr id="0" name=""/>
        <dsp:cNvSpPr/>
      </dsp:nvSpPr>
      <dsp:spPr>
        <a:xfrm>
          <a:off x="2311220" y="837119"/>
          <a:ext cx="501145" cy="91440"/>
        </a:xfrm>
        <a:custGeom>
          <a:avLst/>
          <a:gdLst/>
          <a:ahLst/>
          <a:cxnLst/>
          <a:rect l="0" t="0" r="0" b="0"/>
          <a:pathLst>
            <a:path>
              <a:moveTo>
                <a:pt x="0" y="45720"/>
              </a:moveTo>
              <a:lnTo>
                <a:pt x="50114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8499" y="880181"/>
        <a:ext cx="26587" cy="5317"/>
      </dsp:txXfrm>
    </dsp:sp>
    <dsp:sp modelId="{4A0079AF-3E33-8249-B71F-883499E60965}">
      <dsp:nvSpPr>
        <dsp:cNvPr id="0" name=""/>
        <dsp:cNvSpPr/>
      </dsp:nvSpPr>
      <dsp:spPr>
        <a:xfrm>
          <a:off x="1082" y="189258"/>
          <a:ext cx="2311937" cy="1387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87" tIns="118915" rIns="113287" bIns="118915" numCol="1" spcCol="1270" anchor="ctr" anchorCtr="0">
          <a:noAutofit/>
        </a:bodyPr>
        <a:lstStyle/>
        <a:p>
          <a:pPr marL="0" lvl="0" indent="0" algn="ctr" defTabSz="622300">
            <a:lnSpc>
              <a:spcPct val="90000"/>
            </a:lnSpc>
            <a:spcBef>
              <a:spcPct val="0"/>
            </a:spcBef>
            <a:spcAft>
              <a:spcPct val="35000"/>
            </a:spcAft>
            <a:buNone/>
          </a:pPr>
          <a:r>
            <a:rPr lang="en-US" sz="1400" kern="1200"/>
            <a:t>Grasp the arrow below the nock.</a:t>
          </a:r>
        </a:p>
      </dsp:txBody>
      <dsp:txXfrm>
        <a:off x="1082" y="189258"/>
        <a:ext cx="2311937" cy="1387162"/>
      </dsp:txXfrm>
    </dsp:sp>
    <dsp:sp modelId="{4D77C4EC-E1D5-A940-B06F-E61BBC4D72A3}">
      <dsp:nvSpPr>
        <dsp:cNvPr id="0" name=""/>
        <dsp:cNvSpPr/>
      </dsp:nvSpPr>
      <dsp:spPr>
        <a:xfrm>
          <a:off x="1157051" y="1574621"/>
          <a:ext cx="2843683" cy="501145"/>
        </a:xfrm>
        <a:custGeom>
          <a:avLst/>
          <a:gdLst/>
          <a:ahLst/>
          <a:cxnLst/>
          <a:rect l="0" t="0" r="0" b="0"/>
          <a:pathLst>
            <a:path>
              <a:moveTo>
                <a:pt x="2843683" y="0"/>
              </a:moveTo>
              <a:lnTo>
                <a:pt x="2843683" y="267672"/>
              </a:lnTo>
              <a:lnTo>
                <a:pt x="0" y="267672"/>
              </a:lnTo>
              <a:lnTo>
                <a:pt x="0" y="50114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6569" y="1822535"/>
        <a:ext cx="144648" cy="5317"/>
      </dsp:txXfrm>
    </dsp:sp>
    <dsp:sp modelId="{7193050A-C6FB-FA45-9F7F-1F3D41B4D146}">
      <dsp:nvSpPr>
        <dsp:cNvPr id="0" name=""/>
        <dsp:cNvSpPr/>
      </dsp:nvSpPr>
      <dsp:spPr>
        <a:xfrm>
          <a:off x="2844766" y="189258"/>
          <a:ext cx="2311937" cy="1387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87" tIns="118915" rIns="113287" bIns="118915" numCol="1" spcCol="1270" anchor="ctr" anchorCtr="0">
          <a:noAutofit/>
        </a:bodyPr>
        <a:lstStyle/>
        <a:p>
          <a:pPr marL="0" lvl="0" indent="0" algn="ctr" defTabSz="622300">
            <a:lnSpc>
              <a:spcPct val="90000"/>
            </a:lnSpc>
            <a:spcBef>
              <a:spcPct val="0"/>
            </a:spcBef>
            <a:spcAft>
              <a:spcPct val="35000"/>
            </a:spcAft>
            <a:buNone/>
          </a:pPr>
          <a:r>
            <a:rPr lang="en-US" sz="1400" kern="1200"/>
            <a:t>Bring the arrow up and over the bow and place it on the rest.</a:t>
          </a:r>
        </a:p>
      </dsp:txBody>
      <dsp:txXfrm>
        <a:off x="2844766" y="189258"/>
        <a:ext cx="2311937" cy="1387162"/>
      </dsp:txXfrm>
    </dsp:sp>
    <dsp:sp modelId="{C6E5D959-09C8-274D-94F1-2CA1C0745E94}">
      <dsp:nvSpPr>
        <dsp:cNvPr id="0" name=""/>
        <dsp:cNvSpPr/>
      </dsp:nvSpPr>
      <dsp:spPr>
        <a:xfrm>
          <a:off x="2311220" y="2756028"/>
          <a:ext cx="501145" cy="91440"/>
        </a:xfrm>
        <a:custGeom>
          <a:avLst/>
          <a:gdLst/>
          <a:ahLst/>
          <a:cxnLst/>
          <a:rect l="0" t="0" r="0" b="0"/>
          <a:pathLst>
            <a:path>
              <a:moveTo>
                <a:pt x="0" y="45720"/>
              </a:moveTo>
              <a:lnTo>
                <a:pt x="50114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8499" y="2799089"/>
        <a:ext cx="26587" cy="5317"/>
      </dsp:txXfrm>
    </dsp:sp>
    <dsp:sp modelId="{F8AA7FCE-DD1B-204F-8D72-585564F2111F}">
      <dsp:nvSpPr>
        <dsp:cNvPr id="0" name=""/>
        <dsp:cNvSpPr/>
      </dsp:nvSpPr>
      <dsp:spPr>
        <a:xfrm>
          <a:off x="1082" y="2108166"/>
          <a:ext cx="2311937" cy="1387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87" tIns="118915" rIns="113287" bIns="118915" numCol="1" spcCol="1270" anchor="ctr" anchorCtr="0">
          <a:noAutofit/>
        </a:bodyPr>
        <a:lstStyle/>
        <a:p>
          <a:pPr marL="0" lvl="0" indent="0" algn="ctr" defTabSz="622300">
            <a:lnSpc>
              <a:spcPct val="90000"/>
            </a:lnSpc>
            <a:spcBef>
              <a:spcPct val="0"/>
            </a:spcBef>
            <a:spcAft>
              <a:spcPct val="35000"/>
            </a:spcAft>
            <a:buNone/>
          </a:pPr>
          <a:r>
            <a:rPr lang="en-US" sz="1400" kern="1200"/>
            <a:t>Spin the arrow so the index vane (usually a different color) points away from the riser (bow) and towards the archer's body.</a:t>
          </a:r>
        </a:p>
      </dsp:txBody>
      <dsp:txXfrm>
        <a:off x="1082" y="2108166"/>
        <a:ext cx="2311937" cy="1387162"/>
      </dsp:txXfrm>
    </dsp:sp>
    <dsp:sp modelId="{EF631217-DAB2-5B41-B8C0-66D652490F07}">
      <dsp:nvSpPr>
        <dsp:cNvPr id="0" name=""/>
        <dsp:cNvSpPr/>
      </dsp:nvSpPr>
      <dsp:spPr>
        <a:xfrm>
          <a:off x="2844766" y="2108166"/>
          <a:ext cx="2311937" cy="1387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87" tIns="118915" rIns="113287" bIns="118915" numCol="1" spcCol="1270" anchor="ctr" anchorCtr="0">
          <a:noAutofit/>
        </a:bodyPr>
        <a:lstStyle/>
        <a:p>
          <a:pPr marL="0" lvl="0" indent="0" algn="ctr" defTabSz="622300">
            <a:lnSpc>
              <a:spcPct val="90000"/>
            </a:lnSpc>
            <a:spcBef>
              <a:spcPct val="0"/>
            </a:spcBef>
            <a:spcAft>
              <a:spcPct val="35000"/>
            </a:spcAft>
            <a:buNone/>
          </a:pPr>
          <a:r>
            <a:rPr lang="en-US" sz="1400" kern="1200"/>
            <a:t>Push the nock into place on the bowstring directly below the nocking point</a:t>
          </a:r>
        </a:p>
      </dsp:txBody>
      <dsp:txXfrm>
        <a:off x="2844766" y="2108166"/>
        <a:ext cx="2311937" cy="1387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39B00-7EF0-AF48-AAA1-92341481228E}">
      <dsp:nvSpPr>
        <dsp:cNvPr id="0" name=""/>
        <dsp:cNvSpPr/>
      </dsp:nvSpPr>
      <dsp:spPr>
        <a:xfrm>
          <a:off x="2311220" y="837119"/>
          <a:ext cx="501145" cy="91440"/>
        </a:xfrm>
        <a:custGeom>
          <a:avLst/>
          <a:gdLst/>
          <a:ahLst/>
          <a:cxnLst/>
          <a:rect l="0" t="0" r="0" b="0"/>
          <a:pathLst>
            <a:path>
              <a:moveTo>
                <a:pt x="0" y="45720"/>
              </a:moveTo>
              <a:lnTo>
                <a:pt x="50114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8499" y="880181"/>
        <a:ext cx="26587" cy="5317"/>
      </dsp:txXfrm>
    </dsp:sp>
    <dsp:sp modelId="{EC0C1600-4DEE-FE47-8764-8934935DEF23}">
      <dsp:nvSpPr>
        <dsp:cNvPr id="0" name=""/>
        <dsp:cNvSpPr/>
      </dsp:nvSpPr>
      <dsp:spPr>
        <a:xfrm>
          <a:off x="1082" y="189258"/>
          <a:ext cx="2311937" cy="1387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87" tIns="118915" rIns="113287" bIns="118915" numCol="1" spcCol="1270" anchor="ctr" anchorCtr="0">
          <a:noAutofit/>
        </a:bodyPr>
        <a:lstStyle/>
        <a:p>
          <a:pPr marL="0" lvl="0" indent="0" algn="ctr" defTabSz="711200">
            <a:lnSpc>
              <a:spcPct val="90000"/>
            </a:lnSpc>
            <a:spcBef>
              <a:spcPct val="0"/>
            </a:spcBef>
            <a:spcAft>
              <a:spcPct val="35000"/>
            </a:spcAft>
            <a:buNone/>
          </a:pPr>
          <a:r>
            <a:rPr lang="en-US" sz="1600" kern="1200"/>
            <a:t>Curl the bowstring with the fingertips of the index, middle, and ring fingers under the arrow.</a:t>
          </a:r>
        </a:p>
      </dsp:txBody>
      <dsp:txXfrm>
        <a:off x="1082" y="189258"/>
        <a:ext cx="2311937" cy="1387162"/>
      </dsp:txXfrm>
    </dsp:sp>
    <dsp:sp modelId="{A14538DD-D183-434C-9D93-72DC05F3B1EF}">
      <dsp:nvSpPr>
        <dsp:cNvPr id="0" name=""/>
        <dsp:cNvSpPr/>
      </dsp:nvSpPr>
      <dsp:spPr>
        <a:xfrm>
          <a:off x="1157051" y="1574621"/>
          <a:ext cx="2843683" cy="501145"/>
        </a:xfrm>
        <a:custGeom>
          <a:avLst/>
          <a:gdLst/>
          <a:ahLst/>
          <a:cxnLst/>
          <a:rect l="0" t="0" r="0" b="0"/>
          <a:pathLst>
            <a:path>
              <a:moveTo>
                <a:pt x="2843683" y="0"/>
              </a:moveTo>
              <a:lnTo>
                <a:pt x="2843683" y="267672"/>
              </a:lnTo>
              <a:lnTo>
                <a:pt x="0" y="267672"/>
              </a:lnTo>
              <a:lnTo>
                <a:pt x="0" y="50114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6569" y="1822535"/>
        <a:ext cx="144648" cy="5317"/>
      </dsp:txXfrm>
    </dsp:sp>
    <dsp:sp modelId="{98332DB6-5B4F-E94A-92B0-84EE57743925}">
      <dsp:nvSpPr>
        <dsp:cNvPr id="0" name=""/>
        <dsp:cNvSpPr/>
      </dsp:nvSpPr>
      <dsp:spPr>
        <a:xfrm>
          <a:off x="2844766" y="189258"/>
          <a:ext cx="2311937" cy="1387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87" tIns="118915" rIns="113287" bIns="118915" numCol="1" spcCol="1270" anchor="ctr" anchorCtr="0">
          <a:noAutofit/>
        </a:bodyPr>
        <a:lstStyle/>
        <a:p>
          <a:pPr marL="0" lvl="0" indent="0" algn="ctr" defTabSz="711200">
            <a:lnSpc>
              <a:spcPct val="90000"/>
            </a:lnSpc>
            <a:spcBef>
              <a:spcPct val="0"/>
            </a:spcBef>
            <a:spcAft>
              <a:spcPct val="35000"/>
            </a:spcAft>
            <a:buNone/>
          </a:pPr>
          <a:r>
            <a:rPr lang="en-US" sz="1600" kern="1200"/>
            <a:t>Pull the bowstring back enough to apply a small amount of tension.</a:t>
          </a:r>
        </a:p>
      </dsp:txBody>
      <dsp:txXfrm>
        <a:off x="2844766" y="189258"/>
        <a:ext cx="2311937" cy="1387162"/>
      </dsp:txXfrm>
    </dsp:sp>
    <dsp:sp modelId="{3884DE10-21DC-6D49-B602-72F7994459ED}">
      <dsp:nvSpPr>
        <dsp:cNvPr id="0" name=""/>
        <dsp:cNvSpPr/>
      </dsp:nvSpPr>
      <dsp:spPr>
        <a:xfrm>
          <a:off x="2311220" y="2756028"/>
          <a:ext cx="501145" cy="91440"/>
        </a:xfrm>
        <a:custGeom>
          <a:avLst/>
          <a:gdLst/>
          <a:ahLst/>
          <a:cxnLst/>
          <a:rect l="0" t="0" r="0" b="0"/>
          <a:pathLst>
            <a:path>
              <a:moveTo>
                <a:pt x="0" y="45720"/>
              </a:moveTo>
              <a:lnTo>
                <a:pt x="50114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8499" y="2799089"/>
        <a:ext cx="26587" cy="5317"/>
      </dsp:txXfrm>
    </dsp:sp>
    <dsp:sp modelId="{AEA4DE3A-A434-7E44-9571-951F7EF30072}">
      <dsp:nvSpPr>
        <dsp:cNvPr id="0" name=""/>
        <dsp:cNvSpPr/>
      </dsp:nvSpPr>
      <dsp:spPr>
        <a:xfrm>
          <a:off x="1082" y="2108166"/>
          <a:ext cx="2311937" cy="1387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87" tIns="118915" rIns="113287" bIns="118915" numCol="1" spcCol="1270" anchor="ctr" anchorCtr="0">
          <a:noAutofit/>
        </a:bodyPr>
        <a:lstStyle/>
        <a:p>
          <a:pPr marL="0" lvl="0" indent="0" algn="ctr" defTabSz="711200">
            <a:lnSpc>
              <a:spcPct val="90000"/>
            </a:lnSpc>
            <a:spcBef>
              <a:spcPct val="0"/>
            </a:spcBef>
            <a:spcAft>
              <a:spcPct val="35000"/>
            </a:spcAft>
            <a:buNone/>
          </a:pPr>
          <a:r>
            <a:rPr lang="en-US" sz="1600" kern="1200"/>
            <a:t>Center the meaty part of the thumb on the back of the bow grip.</a:t>
          </a:r>
        </a:p>
      </dsp:txBody>
      <dsp:txXfrm>
        <a:off x="1082" y="2108166"/>
        <a:ext cx="2311937" cy="1387162"/>
      </dsp:txXfrm>
    </dsp:sp>
    <dsp:sp modelId="{08C0C5F6-02E8-524F-91B3-69C2F6440405}">
      <dsp:nvSpPr>
        <dsp:cNvPr id="0" name=""/>
        <dsp:cNvSpPr/>
      </dsp:nvSpPr>
      <dsp:spPr>
        <a:xfrm>
          <a:off x="2844766" y="2108166"/>
          <a:ext cx="2311937" cy="1387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87" tIns="118915" rIns="113287" bIns="118915" numCol="1" spcCol="1270" anchor="ctr" anchorCtr="0">
          <a:noAutofit/>
        </a:bodyPr>
        <a:lstStyle/>
        <a:p>
          <a:pPr marL="0" lvl="0" indent="0" algn="ctr" defTabSz="711200">
            <a:lnSpc>
              <a:spcPct val="90000"/>
            </a:lnSpc>
            <a:spcBef>
              <a:spcPct val="0"/>
            </a:spcBef>
            <a:spcAft>
              <a:spcPct val="35000"/>
            </a:spcAft>
            <a:buNone/>
          </a:pPr>
          <a:r>
            <a:rPr lang="en-US" sz="1600" kern="1200"/>
            <a:t>Point the thumb toward the target and angle your knuckles 45 degrees. Check to be sure the grip is relaxed.</a:t>
          </a:r>
        </a:p>
      </dsp:txBody>
      <dsp:txXfrm>
        <a:off x="2844766" y="2108166"/>
        <a:ext cx="2311937" cy="1387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9853-2EC6-EB40-BED1-81DCFCFF7AF5}">
      <dsp:nvSpPr>
        <dsp:cNvPr id="0" name=""/>
        <dsp:cNvSpPr/>
      </dsp:nvSpPr>
      <dsp:spPr>
        <a:xfrm>
          <a:off x="1031557" y="1700"/>
          <a:ext cx="4126229" cy="8806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60" tIns="223689" rIns="80060" bIns="223689" numCol="1" spcCol="1270" anchor="ctr" anchorCtr="0">
          <a:noAutofit/>
        </a:bodyPr>
        <a:lstStyle/>
        <a:p>
          <a:pPr marL="0" lvl="0" indent="0" algn="l" defTabSz="666750">
            <a:lnSpc>
              <a:spcPct val="90000"/>
            </a:lnSpc>
            <a:spcBef>
              <a:spcPct val="0"/>
            </a:spcBef>
            <a:spcAft>
              <a:spcPct val="35000"/>
            </a:spcAft>
            <a:buNone/>
          </a:pPr>
          <a:r>
            <a:rPr lang="en-US" sz="1500" kern="1200"/>
            <a:t>Turn the head toward the target.</a:t>
          </a:r>
        </a:p>
      </dsp:txBody>
      <dsp:txXfrm>
        <a:off x="1031557" y="1700"/>
        <a:ext cx="4126229" cy="880666"/>
      </dsp:txXfrm>
    </dsp:sp>
    <dsp:sp modelId="{8085D416-6294-D546-ACAE-8E885C94647E}">
      <dsp:nvSpPr>
        <dsp:cNvPr id="0" name=""/>
        <dsp:cNvSpPr/>
      </dsp:nvSpPr>
      <dsp:spPr>
        <a:xfrm>
          <a:off x="0" y="1700"/>
          <a:ext cx="1031557" cy="8806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87" tIns="86990" rIns="54587" bIns="86990" numCol="1" spcCol="1270" anchor="ctr" anchorCtr="0">
          <a:noAutofit/>
        </a:bodyPr>
        <a:lstStyle/>
        <a:p>
          <a:pPr marL="0" lvl="0" indent="0" algn="ctr" defTabSz="844550">
            <a:lnSpc>
              <a:spcPct val="90000"/>
            </a:lnSpc>
            <a:spcBef>
              <a:spcPct val="0"/>
            </a:spcBef>
            <a:spcAft>
              <a:spcPct val="35000"/>
            </a:spcAft>
            <a:buNone/>
          </a:pPr>
          <a:r>
            <a:rPr lang="en-US" sz="1900" kern="1200"/>
            <a:t>Turn</a:t>
          </a:r>
        </a:p>
      </dsp:txBody>
      <dsp:txXfrm>
        <a:off x="0" y="1700"/>
        <a:ext cx="1031557" cy="880666"/>
      </dsp:txXfrm>
    </dsp:sp>
    <dsp:sp modelId="{615DE9BB-A020-4648-A9ED-3964EA77466D}">
      <dsp:nvSpPr>
        <dsp:cNvPr id="0" name=""/>
        <dsp:cNvSpPr/>
      </dsp:nvSpPr>
      <dsp:spPr>
        <a:xfrm>
          <a:off x="1031557" y="935207"/>
          <a:ext cx="4126229" cy="8806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60" tIns="223689" rIns="80060" bIns="223689" numCol="1" spcCol="1270" anchor="ctr" anchorCtr="0">
          <a:noAutofit/>
        </a:bodyPr>
        <a:lstStyle/>
        <a:p>
          <a:pPr marL="0" lvl="0" indent="0" algn="l" defTabSz="666750">
            <a:lnSpc>
              <a:spcPct val="90000"/>
            </a:lnSpc>
            <a:spcBef>
              <a:spcPct val="0"/>
            </a:spcBef>
            <a:spcAft>
              <a:spcPct val="35000"/>
            </a:spcAft>
            <a:buNone/>
          </a:pPr>
          <a:r>
            <a:rPr lang="en-US" sz="1500" kern="1200"/>
            <a:t>Rotate the elbow of the bow arm  away from the bowstring.</a:t>
          </a:r>
        </a:p>
      </dsp:txBody>
      <dsp:txXfrm>
        <a:off x="1031557" y="935207"/>
        <a:ext cx="4126229" cy="880666"/>
      </dsp:txXfrm>
    </dsp:sp>
    <dsp:sp modelId="{2D154B38-33EB-324A-9E6B-38F7189A20E6}">
      <dsp:nvSpPr>
        <dsp:cNvPr id="0" name=""/>
        <dsp:cNvSpPr/>
      </dsp:nvSpPr>
      <dsp:spPr>
        <a:xfrm>
          <a:off x="0" y="935207"/>
          <a:ext cx="1031557" cy="8806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87" tIns="86990" rIns="54587" bIns="86990" numCol="1" spcCol="1270" anchor="ctr" anchorCtr="0">
          <a:noAutofit/>
        </a:bodyPr>
        <a:lstStyle/>
        <a:p>
          <a:pPr marL="0" lvl="0" indent="0" algn="ctr" defTabSz="844550">
            <a:lnSpc>
              <a:spcPct val="90000"/>
            </a:lnSpc>
            <a:spcBef>
              <a:spcPct val="0"/>
            </a:spcBef>
            <a:spcAft>
              <a:spcPct val="35000"/>
            </a:spcAft>
            <a:buNone/>
          </a:pPr>
          <a:r>
            <a:rPr lang="en-US" sz="1900" kern="1200"/>
            <a:t>Rotate</a:t>
          </a:r>
        </a:p>
      </dsp:txBody>
      <dsp:txXfrm>
        <a:off x="0" y="935207"/>
        <a:ext cx="1031557" cy="880666"/>
      </dsp:txXfrm>
    </dsp:sp>
    <dsp:sp modelId="{A8B9D1F3-4A51-5B4D-B044-42F9CF8D1434}">
      <dsp:nvSpPr>
        <dsp:cNvPr id="0" name=""/>
        <dsp:cNvSpPr/>
      </dsp:nvSpPr>
      <dsp:spPr>
        <a:xfrm>
          <a:off x="1031557" y="1868714"/>
          <a:ext cx="4126229" cy="8806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60" tIns="223689" rIns="80060" bIns="223689" numCol="1" spcCol="1270" anchor="ctr" anchorCtr="0">
          <a:noAutofit/>
        </a:bodyPr>
        <a:lstStyle/>
        <a:p>
          <a:pPr marL="0" lvl="0" indent="0" algn="l" defTabSz="666750">
            <a:lnSpc>
              <a:spcPct val="90000"/>
            </a:lnSpc>
            <a:spcBef>
              <a:spcPct val="0"/>
            </a:spcBef>
            <a:spcAft>
              <a:spcPct val="35000"/>
            </a:spcAft>
            <a:buNone/>
          </a:pPr>
          <a:r>
            <a:rPr lang="en-US" sz="1500" kern="1200"/>
            <a:t>Lift both arms to shoulder height.</a:t>
          </a:r>
        </a:p>
      </dsp:txBody>
      <dsp:txXfrm>
        <a:off x="1031557" y="1868714"/>
        <a:ext cx="4126229" cy="880666"/>
      </dsp:txXfrm>
    </dsp:sp>
    <dsp:sp modelId="{12CE3C56-0181-EE44-8725-3AB479294E4F}">
      <dsp:nvSpPr>
        <dsp:cNvPr id="0" name=""/>
        <dsp:cNvSpPr/>
      </dsp:nvSpPr>
      <dsp:spPr>
        <a:xfrm>
          <a:off x="0" y="1868714"/>
          <a:ext cx="1031557" cy="8806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87" tIns="86990" rIns="54587" bIns="86990" numCol="1" spcCol="1270" anchor="ctr" anchorCtr="0">
          <a:noAutofit/>
        </a:bodyPr>
        <a:lstStyle/>
        <a:p>
          <a:pPr marL="0" lvl="0" indent="0" algn="ctr" defTabSz="844550">
            <a:lnSpc>
              <a:spcPct val="90000"/>
            </a:lnSpc>
            <a:spcBef>
              <a:spcPct val="0"/>
            </a:spcBef>
            <a:spcAft>
              <a:spcPct val="35000"/>
            </a:spcAft>
            <a:buNone/>
          </a:pPr>
          <a:r>
            <a:rPr lang="en-US" sz="1900" kern="1200"/>
            <a:t>Lift</a:t>
          </a:r>
        </a:p>
      </dsp:txBody>
      <dsp:txXfrm>
        <a:off x="0" y="1868714"/>
        <a:ext cx="1031557" cy="880666"/>
      </dsp:txXfrm>
    </dsp:sp>
    <dsp:sp modelId="{99B2A338-F4EE-D14B-A754-5B31591FDCC1}">
      <dsp:nvSpPr>
        <dsp:cNvPr id="0" name=""/>
        <dsp:cNvSpPr/>
      </dsp:nvSpPr>
      <dsp:spPr>
        <a:xfrm>
          <a:off x="1031557" y="2802220"/>
          <a:ext cx="4126229" cy="8806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60" tIns="223689" rIns="80060" bIns="223689" numCol="1" spcCol="1270" anchor="ctr" anchorCtr="0">
          <a:noAutofit/>
        </a:bodyPr>
        <a:lstStyle/>
        <a:p>
          <a:pPr marL="0" lvl="0" indent="0" algn="l" defTabSz="666750">
            <a:lnSpc>
              <a:spcPct val="90000"/>
            </a:lnSpc>
            <a:spcBef>
              <a:spcPct val="0"/>
            </a:spcBef>
            <a:spcAft>
              <a:spcPct val="35000"/>
            </a:spcAft>
            <a:buNone/>
          </a:pPr>
          <a:r>
            <a:rPr lang="en-US" sz="1500" kern="1200"/>
            <a:t>Extend the bow arm fully, keeping the bow vertical.</a:t>
          </a:r>
        </a:p>
      </dsp:txBody>
      <dsp:txXfrm>
        <a:off x="1031557" y="2802220"/>
        <a:ext cx="4126229" cy="880666"/>
      </dsp:txXfrm>
    </dsp:sp>
    <dsp:sp modelId="{412D926A-F92B-FB45-8B3D-241782DF1B52}">
      <dsp:nvSpPr>
        <dsp:cNvPr id="0" name=""/>
        <dsp:cNvSpPr/>
      </dsp:nvSpPr>
      <dsp:spPr>
        <a:xfrm>
          <a:off x="0" y="2802220"/>
          <a:ext cx="1031557" cy="8806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87" tIns="86990" rIns="54587" bIns="86990" numCol="1" spcCol="1270" anchor="ctr" anchorCtr="0">
          <a:noAutofit/>
        </a:bodyPr>
        <a:lstStyle/>
        <a:p>
          <a:pPr marL="0" lvl="0" indent="0" algn="ctr" defTabSz="844550">
            <a:lnSpc>
              <a:spcPct val="90000"/>
            </a:lnSpc>
            <a:spcBef>
              <a:spcPct val="0"/>
            </a:spcBef>
            <a:spcAft>
              <a:spcPct val="35000"/>
            </a:spcAft>
            <a:buNone/>
          </a:pPr>
          <a:r>
            <a:rPr lang="en-US" sz="1900" kern="1200"/>
            <a:t>Extend</a:t>
          </a:r>
        </a:p>
      </dsp:txBody>
      <dsp:txXfrm>
        <a:off x="0" y="2802220"/>
        <a:ext cx="1031557" cy="880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BB8C0-3049-ED42-BD23-2638FC9D2448}">
      <dsp:nvSpPr>
        <dsp:cNvPr id="0" name=""/>
        <dsp:cNvSpPr/>
      </dsp:nvSpPr>
      <dsp:spPr>
        <a:xfrm>
          <a:off x="73035" y="488"/>
          <a:ext cx="5011716" cy="15285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Settle the index finger of the draw hand into the corner of the mouth.</a:t>
          </a:r>
        </a:p>
      </dsp:txBody>
      <dsp:txXfrm>
        <a:off x="73035" y="488"/>
        <a:ext cx="5011716" cy="1528573"/>
      </dsp:txXfrm>
    </dsp:sp>
    <dsp:sp modelId="{53A2738B-72A2-4C4F-8072-5809A5D9ADC0}">
      <dsp:nvSpPr>
        <dsp:cNvPr id="0" name=""/>
        <dsp:cNvSpPr/>
      </dsp:nvSpPr>
      <dsp:spPr>
        <a:xfrm>
          <a:off x="73035" y="2155526"/>
          <a:ext cx="5011716" cy="15285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Keep the draw hand relaxed and against the face.</a:t>
          </a:r>
        </a:p>
      </dsp:txBody>
      <dsp:txXfrm>
        <a:off x="73035" y="2155526"/>
        <a:ext cx="5011716" cy="1528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BCEF5-574E-024A-B89D-1CD5D713E17F}">
      <dsp:nvSpPr>
        <dsp:cNvPr id="0" name=""/>
        <dsp:cNvSpPr/>
      </dsp:nvSpPr>
      <dsp:spPr>
        <a:xfrm>
          <a:off x="73035" y="488"/>
          <a:ext cx="5011716" cy="15285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Place the point of the arrow on the intended target.</a:t>
          </a:r>
        </a:p>
      </dsp:txBody>
      <dsp:txXfrm>
        <a:off x="73035" y="488"/>
        <a:ext cx="5011716" cy="1528573"/>
      </dsp:txXfrm>
    </dsp:sp>
    <dsp:sp modelId="{705EFEB7-CB32-804C-B1AA-1C5FB4EE2D0E}">
      <dsp:nvSpPr>
        <dsp:cNvPr id="0" name=""/>
        <dsp:cNvSpPr/>
      </dsp:nvSpPr>
      <dsp:spPr>
        <a:xfrm>
          <a:off x="73035" y="2155526"/>
          <a:ext cx="5011716" cy="15285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The eye focus is equally on the arrow point and the target.</a:t>
          </a:r>
        </a:p>
      </dsp:txBody>
      <dsp:txXfrm>
        <a:off x="73035" y="2155526"/>
        <a:ext cx="5011716" cy="15285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0B32E-4696-C746-ACAC-5823EB85778F}">
      <dsp:nvSpPr>
        <dsp:cNvPr id="0" name=""/>
        <dsp:cNvSpPr/>
      </dsp:nvSpPr>
      <dsp:spPr>
        <a:xfrm>
          <a:off x="1031557" y="1151"/>
          <a:ext cx="4126229" cy="11802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60" tIns="299776" rIns="80060" bIns="299776" numCol="1" spcCol="1270" anchor="ctr" anchorCtr="0">
          <a:noAutofit/>
        </a:bodyPr>
        <a:lstStyle/>
        <a:p>
          <a:pPr marL="0" lvl="0" indent="0" algn="l" defTabSz="800100">
            <a:lnSpc>
              <a:spcPct val="90000"/>
            </a:lnSpc>
            <a:spcBef>
              <a:spcPct val="0"/>
            </a:spcBef>
            <a:spcAft>
              <a:spcPct val="35000"/>
            </a:spcAft>
            <a:buNone/>
          </a:pPr>
          <a:r>
            <a:rPr lang="en-US" sz="1800" kern="1200"/>
            <a:t>Relax the fingers to allow the bowstring to push the fingers out of the way.</a:t>
          </a:r>
        </a:p>
      </dsp:txBody>
      <dsp:txXfrm>
        <a:off x="1031557" y="1151"/>
        <a:ext cx="4126229" cy="1180219"/>
      </dsp:txXfrm>
    </dsp:sp>
    <dsp:sp modelId="{0BCFB7F7-6787-4A4C-A3AC-26DE0219DEA2}">
      <dsp:nvSpPr>
        <dsp:cNvPr id="0" name=""/>
        <dsp:cNvSpPr/>
      </dsp:nvSpPr>
      <dsp:spPr>
        <a:xfrm>
          <a:off x="0" y="1151"/>
          <a:ext cx="1031557" cy="11802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87" tIns="116579" rIns="54587" bIns="116579" numCol="1" spcCol="1270" anchor="ctr" anchorCtr="0">
          <a:noAutofit/>
        </a:bodyPr>
        <a:lstStyle/>
        <a:p>
          <a:pPr marL="0" lvl="0" indent="0" algn="ctr" defTabSz="1022350">
            <a:lnSpc>
              <a:spcPct val="90000"/>
            </a:lnSpc>
            <a:spcBef>
              <a:spcPct val="0"/>
            </a:spcBef>
            <a:spcAft>
              <a:spcPct val="35000"/>
            </a:spcAft>
            <a:buNone/>
          </a:pPr>
          <a:r>
            <a:rPr lang="en-US" sz="2300" kern="1200"/>
            <a:t>Relax</a:t>
          </a:r>
        </a:p>
      </dsp:txBody>
      <dsp:txXfrm>
        <a:off x="0" y="1151"/>
        <a:ext cx="1031557" cy="1180219"/>
      </dsp:txXfrm>
    </dsp:sp>
    <dsp:sp modelId="{ECD192A7-187F-2E47-9831-27A2EAEBA8B0}">
      <dsp:nvSpPr>
        <dsp:cNvPr id="0" name=""/>
        <dsp:cNvSpPr/>
      </dsp:nvSpPr>
      <dsp:spPr>
        <a:xfrm>
          <a:off x="1031557" y="1252184"/>
          <a:ext cx="4126229" cy="11802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60" tIns="299776" rIns="80060" bIns="299776" numCol="1" spcCol="1270" anchor="ctr" anchorCtr="0">
          <a:noAutofit/>
        </a:bodyPr>
        <a:lstStyle/>
        <a:p>
          <a:pPr marL="0" lvl="0" indent="0" algn="l" defTabSz="800100">
            <a:lnSpc>
              <a:spcPct val="90000"/>
            </a:lnSpc>
            <a:spcBef>
              <a:spcPct val="0"/>
            </a:spcBef>
            <a:spcAft>
              <a:spcPct val="35000"/>
            </a:spcAft>
            <a:buNone/>
          </a:pPr>
          <a:r>
            <a:rPr lang="en-US" sz="1800" kern="1200"/>
            <a:t>Keep the bow arm up.</a:t>
          </a:r>
        </a:p>
      </dsp:txBody>
      <dsp:txXfrm>
        <a:off x="1031557" y="1252184"/>
        <a:ext cx="4126229" cy="1180219"/>
      </dsp:txXfrm>
    </dsp:sp>
    <dsp:sp modelId="{FF610F5F-0944-7646-8C2A-9F48AD11FF55}">
      <dsp:nvSpPr>
        <dsp:cNvPr id="0" name=""/>
        <dsp:cNvSpPr/>
      </dsp:nvSpPr>
      <dsp:spPr>
        <a:xfrm>
          <a:off x="0" y="1252184"/>
          <a:ext cx="1031557" cy="11802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87" tIns="116579" rIns="54587" bIns="116579" numCol="1" spcCol="1270" anchor="ctr" anchorCtr="0">
          <a:noAutofit/>
        </a:bodyPr>
        <a:lstStyle/>
        <a:p>
          <a:pPr marL="0" lvl="0" indent="0" algn="ctr" defTabSz="1022350">
            <a:lnSpc>
              <a:spcPct val="90000"/>
            </a:lnSpc>
            <a:spcBef>
              <a:spcPct val="0"/>
            </a:spcBef>
            <a:spcAft>
              <a:spcPct val="35000"/>
            </a:spcAft>
            <a:buNone/>
          </a:pPr>
          <a:r>
            <a:rPr lang="en-US" sz="2300" kern="1200"/>
            <a:t>Keep</a:t>
          </a:r>
        </a:p>
      </dsp:txBody>
      <dsp:txXfrm>
        <a:off x="0" y="1252184"/>
        <a:ext cx="1031557" cy="1180219"/>
      </dsp:txXfrm>
    </dsp:sp>
    <dsp:sp modelId="{F0C60CC0-3879-8C49-AE05-9770E218EBE3}">
      <dsp:nvSpPr>
        <dsp:cNvPr id="0" name=""/>
        <dsp:cNvSpPr/>
      </dsp:nvSpPr>
      <dsp:spPr>
        <a:xfrm>
          <a:off x="1031557" y="2503216"/>
          <a:ext cx="4126229" cy="11802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60" tIns="299776" rIns="80060" bIns="299776" numCol="1" spcCol="1270" anchor="ctr" anchorCtr="0">
          <a:noAutofit/>
        </a:bodyPr>
        <a:lstStyle/>
        <a:p>
          <a:pPr marL="0" lvl="0" indent="0" algn="l" defTabSz="800100">
            <a:lnSpc>
              <a:spcPct val="90000"/>
            </a:lnSpc>
            <a:spcBef>
              <a:spcPct val="0"/>
            </a:spcBef>
            <a:spcAft>
              <a:spcPct val="35000"/>
            </a:spcAft>
            <a:buNone/>
          </a:pPr>
          <a:r>
            <a:rPr lang="en-US" sz="1800" kern="1200"/>
            <a:t>Finish the shot by allowing the draw hand to fall between the ear and the shoulder.</a:t>
          </a:r>
        </a:p>
      </dsp:txBody>
      <dsp:txXfrm>
        <a:off x="1031557" y="2503216"/>
        <a:ext cx="4126229" cy="1180219"/>
      </dsp:txXfrm>
    </dsp:sp>
    <dsp:sp modelId="{2AFD84B0-0C36-B347-AB8C-ED3231881486}">
      <dsp:nvSpPr>
        <dsp:cNvPr id="0" name=""/>
        <dsp:cNvSpPr/>
      </dsp:nvSpPr>
      <dsp:spPr>
        <a:xfrm>
          <a:off x="0" y="2503216"/>
          <a:ext cx="1031557" cy="11802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87" tIns="116579" rIns="54587" bIns="116579" numCol="1" spcCol="1270" anchor="ctr" anchorCtr="0">
          <a:noAutofit/>
        </a:bodyPr>
        <a:lstStyle/>
        <a:p>
          <a:pPr marL="0" lvl="0" indent="0" algn="ctr" defTabSz="1022350">
            <a:lnSpc>
              <a:spcPct val="90000"/>
            </a:lnSpc>
            <a:spcBef>
              <a:spcPct val="0"/>
            </a:spcBef>
            <a:spcAft>
              <a:spcPct val="35000"/>
            </a:spcAft>
            <a:buNone/>
          </a:pPr>
          <a:r>
            <a:rPr lang="en-US" sz="2300" kern="1200"/>
            <a:t>Finish</a:t>
          </a:r>
        </a:p>
      </dsp:txBody>
      <dsp:txXfrm>
        <a:off x="0" y="2503216"/>
        <a:ext cx="1031557" cy="11802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9E364-2B4A-4348-AD3B-512CCA426507}">
      <dsp:nvSpPr>
        <dsp:cNvPr id="0" name=""/>
        <dsp:cNvSpPr/>
      </dsp:nvSpPr>
      <dsp:spPr>
        <a:xfrm>
          <a:off x="0" y="260583"/>
          <a:ext cx="5157787" cy="1550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Targets for beginners should be about 48 inches in diameter and made of straw or Ethafoam. </a:t>
          </a:r>
        </a:p>
      </dsp:txBody>
      <dsp:txXfrm>
        <a:off x="75666" y="336249"/>
        <a:ext cx="5006455" cy="1398698"/>
      </dsp:txXfrm>
    </dsp:sp>
    <dsp:sp modelId="{EFBAC36C-EFDE-A24E-A7C3-307DDD237758}">
      <dsp:nvSpPr>
        <dsp:cNvPr id="0" name=""/>
        <dsp:cNvSpPr/>
      </dsp:nvSpPr>
      <dsp:spPr>
        <a:xfrm>
          <a:off x="0" y="1873974"/>
          <a:ext cx="5157787" cy="1550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3-5 Bales of straw may be stacked to serve as target butts. Make sure the bales are tied back to a post so they will not fall forward on someone pulling arrows.</a:t>
          </a:r>
        </a:p>
      </dsp:txBody>
      <dsp:txXfrm>
        <a:off x="75666" y="1949640"/>
        <a:ext cx="5006455" cy="139869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9A92-D7BE-704B-8CFB-2B08E283EDE4}" type="datetimeFigureOut">
              <a:rPr lang="en-US" smtClean="0"/>
              <a:t>3/27/25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684B2-EE44-5243-905B-72D9EFA3601E}" type="slidenum">
              <a:rPr lang="en-US" smtClean="0"/>
              <a:t>‹#›</a:t>
            </a:fld>
            <a:endParaRPr lang="en-US"/>
          </a:p>
        </p:txBody>
      </p:sp>
    </p:spTree>
    <p:extLst>
      <p:ext uri="{BB962C8B-B14F-4D97-AF65-F5344CB8AC3E}">
        <p14:creationId xmlns:p14="http://schemas.microsoft.com/office/powerpoint/2010/main" val="282977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range may have bow hanging spots at shooting spot</a:t>
            </a:r>
          </a:p>
          <a:p>
            <a:r>
              <a:rPr lang="en-US" dirty="0"/>
              <a:t>Belt quivers can be used</a:t>
            </a:r>
          </a:p>
        </p:txBody>
      </p:sp>
      <p:sp>
        <p:nvSpPr>
          <p:cNvPr id="4" name="Slide Number Placeholder 3"/>
          <p:cNvSpPr>
            <a:spLocks noGrp="1"/>
          </p:cNvSpPr>
          <p:nvPr>
            <p:ph type="sldNum" sz="quarter" idx="5"/>
          </p:nvPr>
        </p:nvSpPr>
        <p:spPr/>
        <p:txBody>
          <a:bodyPr/>
          <a:lstStyle/>
          <a:p>
            <a:fld id="{F80684B2-EE44-5243-905B-72D9EFA3601E}" type="slidenum">
              <a:rPr lang="en-US" smtClean="0"/>
              <a:t>14</a:t>
            </a:fld>
            <a:endParaRPr lang="en-US"/>
          </a:p>
        </p:txBody>
      </p:sp>
    </p:spTree>
    <p:extLst>
      <p:ext uri="{BB962C8B-B14F-4D97-AF65-F5344CB8AC3E}">
        <p14:creationId xmlns:p14="http://schemas.microsoft.com/office/powerpoint/2010/main" val="395980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candidate will act as the Range Master. The remainder of the group shoot on the range</a:t>
            </a:r>
          </a:p>
          <a:p>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52</a:t>
            </a:fld>
            <a:endParaRPr lang="en-US"/>
          </a:p>
        </p:txBody>
      </p:sp>
    </p:spTree>
    <p:extLst>
      <p:ext uri="{BB962C8B-B14F-4D97-AF65-F5344CB8AC3E}">
        <p14:creationId xmlns:p14="http://schemas.microsoft.com/office/powerpoint/2010/main" val="190653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must always be mindful of their responsibility to make safety thoroughly understood before, during, and after instruction and practice. At the same time they must have warmth, patience, and understanding for the Scout who finds the skill difficult to learn.</a:t>
            </a:r>
          </a:p>
        </p:txBody>
      </p:sp>
      <p:sp>
        <p:nvSpPr>
          <p:cNvPr id="4" name="Slide Number Placeholder 3"/>
          <p:cNvSpPr>
            <a:spLocks noGrp="1"/>
          </p:cNvSpPr>
          <p:nvPr>
            <p:ph type="sldNum" sz="quarter" idx="5"/>
          </p:nvPr>
        </p:nvSpPr>
        <p:spPr/>
        <p:txBody>
          <a:bodyPr/>
          <a:lstStyle/>
          <a:p>
            <a:fld id="{F80684B2-EE44-5243-905B-72D9EFA3601E}" type="slidenum">
              <a:rPr lang="en-US" smtClean="0"/>
              <a:t>53</a:t>
            </a:fld>
            <a:endParaRPr lang="en-US"/>
          </a:p>
        </p:txBody>
      </p:sp>
    </p:spTree>
    <p:extLst>
      <p:ext uri="{BB962C8B-B14F-4D97-AF65-F5344CB8AC3E}">
        <p14:creationId xmlns:p14="http://schemas.microsoft.com/office/powerpoint/2010/main" val="442127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it is not possible for each to have a bow, one might be shared by two archers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55</a:t>
            </a:fld>
            <a:endParaRPr lang="en-US"/>
          </a:p>
        </p:txBody>
      </p:sp>
    </p:spTree>
    <p:extLst>
      <p:ext uri="{BB962C8B-B14F-4D97-AF65-F5344CB8AC3E}">
        <p14:creationId xmlns:p14="http://schemas.microsoft.com/office/powerpoint/2010/main" val="413274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where the page numbers come from (The Shooting Sports Manual)</a:t>
            </a:r>
          </a:p>
        </p:txBody>
      </p:sp>
      <p:sp>
        <p:nvSpPr>
          <p:cNvPr id="4" name="Slide Number Placeholder 3"/>
          <p:cNvSpPr>
            <a:spLocks noGrp="1"/>
          </p:cNvSpPr>
          <p:nvPr>
            <p:ph type="sldNum" sz="quarter" idx="5"/>
          </p:nvPr>
        </p:nvSpPr>
        <p:spPr/>
        <p:txBody>
          <a:bodyPr/>
          <a:lstStyle/>
          <a:p>
            <a:fld id="{F80684B2-EE44-5243-905B-72D9EFA3601E}" type="slidenum">
              <a:rPr lang="en-US" smtClean="0"/>
              <a:t>60</a:t>
            </a:fld>
            <a:endParaRPr lang="en-US"/>
          </a:p>
        </p:txBody>
      </p:sp>
    </p:spTree>
    <p:extLst>
      <p:ext uri="{BB962C8B-B14F-4D97-AF65-F5344CB8AC3E}">
        <p14:creationId xmlns:p14="http://schemas.microsoft.com/office/powerpoint/2010/main" val="276286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where the page numbers come from (The Shooting Sports Manual)</a:t>
            </a:r>
          </a:p>
        </p:txBody>
      </p:sp>
      <p:sp>
        <p:nvSpPr>
          <p:cNvPr id="4" name="Slide Number Placeholder 3"/>
          <p:cNvSpPr>
            <a:spLocks noGrp="1"/>
          </p:cNvSpPr>
          <p:nvPr>
            <p:ph type="sldNum" sz="quarter" idx="5"/>
          </p:nvPr>
        </p:nvSpPr>
        <p:spPr/>
        <p:txBody>
          <a:bodyPr/>
          <a:lstStyle/>
          <a:p>
            <a:fld id="{F80684B2-EE44-5243-905B-72D9EFA3601E}" type="slidenum">
              <a:rPr lang="en-US" smtClean="0"/>
              <a:t>61</a:t>
            </a:fld>
            <a:endParaRPr lang="en-US"/>
          </a:p>
        </p:txBody>
      </p:sp>
    </p:spTree>
    <p:extLst>
      <p:ext uri="{BB962C8B-B14F-4D97-AF65-F5344CB8AC3E}">
        <p14:creationId xmlns:p14="http://schemas.microsoft.com/office/powerpoint/2010/main" val="244643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where the page numbers come from (The Shooting Sports Manual)</a:t>
            </a:r>
          </a:p>
        </p:txBody>
      </p:sp>
      <p:sp>
        <p:nvSpPr>
          <p:cNvPr id="4" name="Slide Number Placeholder 3"/>
          <p:cNvSpPr>
            <a:spLocks noGrp="1"/>
          </p:cNvSpPr>
          <p:nvPr>
            <p:ph type="sldNum" sz="quarter" idx="5"/>
          </p:nvPr>
        </p:nvSpPr>
        <p:spPr/>
        <p:txBody>
          <a:bodyPr/>
          <a:lstStyle/>
          <a:p>
            <a:fld id="{F80684B2-EE44-5243-905B-72D9EFA3601E}" type="slidenum">
              <a:rPr lang="en-US" smtClean="0"/>
              <a:t>62</a:t>
            </a:fld>
            <a:endParaRPr lang="en-US"/>
          </a:p>
        </p:txBody>
      </p:sp>
    </p:spTree>
    <p:extLst>
      <p:ext uri="{BB962C8B-B14F-4D97-AF65-F5344CB8AC3E}">
        <p14:creationId xmlns:p14="http://schemas.microsoft.com/office/powerpoint/2010/main" val="153635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where the page numbers come from (The Shooting Sports Manual)</a:t>
            </a:r>
          </a:p>
        </p:txBody>
      </p:sp>
      <p:sp>
        <p:nvSpPr>
          <p:cNvPr id="4" name="Slide Number Placeholder 3"/>
          <p:cNvSpPr>
            <a:spLocks noGrp="1"/>
          </p:cNvSpPr>
          <p:nvPr>
            <p:ph type="sldNum" sz="quarter" idx="5"/>
          </p:nvPr>
        </p:nvSpPr>
        <p:spPr/>
        <p:txBody>
          <a:bodyPr/>
          <a:lstStyle/>
          <a:p>
            <a:fld id="{F80684B2-EE44-5243-905B-72D9EFA3601E}" type="slidenum">
              <a:rPr lang="en-US" smtClean="0"/>
              <a:t>63</a:t>
            </a:fld>
            <a:endParaRPr lang="en-US"/>
          </a:p>
        </p:txBody>
      </p:sp>
    </p:spTree>
    <p:extLst>
      <p:ext uri="{BB962C8B-B14F-4D97-AF65-F5344CB8AC3E}">
        <p14:creationId xmlns:p14="http://schemas.microsoft.com/office/powerpoint/2010/main" val="3494404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where the page numbers come from (The Shooting Sports Manual)</a:t>
            </a:r>
          </a:p>
          <a:p>
            <a:r>
              <a:rPr lang="en-US" dirty="0"/>
              <a:t>Does anyone have any other ideas for games or activities?</a:t>
            </a:r>
          </a:p>
        </p:txBody>
      </p:sp>
      <p:sp>
        <p:nvSpPr>
          <p:cNvPr id="4" name="Slide Number Placeholder 3"/>
          <p:cNvSpPr>
            <a:spLocks noGrp="1"/>
          </p:cNvSpPr>
          <p:nvPr>
            <p:ph type="sldNum" sz="quarter" idx="5"/>
          </p:nvPr>
        </p:nvSpPr>
        <p:spPr/>
        <p:txBody>
          <a:bodyPr/>
          <a:lstStyle/>
          <a:p>
            <a:fld id="{F80684B2-EE44-5243-905B-72D9EFA3601E}" type="slidenum">
              <a:rPr lang="en-US" smtClean="0"/>
              <a:t>64</a:t>
            </a:fld>
            <a:endParaRPr lang="en-US"/>
          </a:p>
        </p:txBody>
      </p:sp>
    </p:spTree>
    <p:extLst>
      <p:ext uri="{BB962C8B-B14F-4D97-AF65-F5344CB8AC3E}">
        <p14:creationId xmlns:p14="http://schemas.microsoft.com/office/powerpoint/2010/main" val="1666857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where the page numbers come from (The Shooting Sports Manual)</a:t>
            </a:r>
          </a:p>
          <a:p>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65</a:t>
            </a:fld>
            <a:endParaRPr lang="en-US"/>
          </a:p>
        </p:txBody>
      </p:sp>
    </p:spTree>
    <p:extLst>
      <p:ext uri="{BB962C8B-B14F-4D97-AF65-F5344CB8AC3E}">
        <p14:creationId xmlns:p14="http://schemas.microsoft.com/office/powerpoint/2010/main" val="228094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15</a:t>
            </a:fld>
            <a:endParaRPr lang="en-US"/>
          </a:p>
        </p:txBody>
      </p:sp>
    </p:spTree>
    <p:extLst>
      <p:ext uri="{BB962C8B-B14F-4D97-AF65-F5344CB8AC3E}">
        <p14:creationId xmlns:p14="http://schemas.microsoft.com/office/powerpoint/2010/main" val="253562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a:buAutoNum type="alphaLcPeriod"/>
            </a:pPr>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26</a:t>
            </a:fld>
            <a:endParaRPr lang="en-US"/>
          </a:p>
        </p:txBody>
      </p:sp>
    </p:spTree>
    <p:extLst>
      <p:ext uri="{BB962C8B-B14F-4D97-AF65-F5344CB8AC3E}">
        <p14:creationId xmlns:p14="http://schemas.microsoft.com/office/powerpoint/2010/main" val="219358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a:buAutoNum type="alphaLcPeriod"/>
            </a:pPr>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27</a:t>
            </a:fld>
            <a:endParaRPr lang="en-US"/>
          </a:p>
        </p:txBody>
      </p:sp>
    </p:spTree>
    <p:extLst>
      <p:ext uri="{BB962C8B-B14F-4D97-AF65-F5344CB8AC3E}">
        <p14:creationId xmlns:p14="http://schemas.microsoft.com/office/powerpoint/2010/main" val="321361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a:buAutoNum type="alphaLcPeriod"/>
            </a:pPr>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28</a:t>
            </a:fld>
            <a:endParaRPr lang="en-US"/>
          </a:p>
        </p:txBody>
      </p:sp>
    </p:spTree>
    <p:extLst>
      <p:ext uri="{BB962C8B-B14F-4D97-AF65-F5344CB8AC3E}">
        <p14:creationId xmlns:p14="http://schemas.microsoft.com/office/powerpoint/2010/main" val="389172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a:buAutoNum type="alphaLcPeriod"/>
            </a:pPr>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29</a:t>
            </a:fld>
            <a:endParaRPr lang="en-US"/>
          </a:p>
        </p:txBody>
      </p:sp>
    </p:spTree>
    <p:extLst>
      <p:ext uri="{BB962C8B-B14F-4D97-AF65-F5344CB8AC3E}">
        <p14:creationId xmlns:p14="http://schemas.microsoft.com/office/powerpoint/2010/main" val="316624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AutoNum type="alphaLcPeriod"/>
            </a:pPr>
            <a:r>
              <a:rPr lang="en-US" dirty="0"/>
              <a:t>Target Point: is the tip of the arrow</a:t>
            </a:r>
          </a:p>
          <a:p>
            <a:pPr marL="228600" indent="-228600" algn="l">
              <a:buAutoNum type="alphaLcPeriod"/>
            </a:pPr>
            <a:r>
              <a:rPr lang="en-US" dirty="0"/>
              <a:t>Fletching: The stabilizing feathers or vanes on an arrow</a:t>
            </a:r>
          </a:p>
          <a:p>
            <a:pPr marL="228600" indent="-228600" algn="l">
              <a:buAutoNum type="alphaLcPeriod"/>
            </a:pPr>
            <a:r>
              <a:rPr lang="en-US" dirty="0"/>
              <a:t>Index Fletching: Is the odd colored fletching and is always meant to face away from the bow</a:t>
            </a:r>
          </a:p>
          <a:p>
            <a:pPr marL="228600" indent="-228600" algn="l">
              <a:buAutoNum type="alphaLcPeriod"/>
            </a:pPr>
            <a:r>
              <a:rPr lang="en-US" dirty="0"/>
              <a:t>Nock: The plastic attachment or grooved notch at the end of an arrow used to attach the arrow to the bowstring</a:t>
            </a:r>
          </a:p>
        </p:txBody>
      </p:sp>
      <p:sp>
        <p:nvSpPr>
          <p:cNvPr id="4" name="Slide Number Placeholder 3"/>
          <p:cNvSpPr>
            <a:spLocks noGrp="1"/>
          </p:cNvSpPr>
          <p:nvPr>
            <p:ph type="sldNum" sz="quarter" idx="5"/>
          </p:nvPr>
        </p:nvSpPr>
        <p:spPr/>
        <p:txBody>
          <a:bodyPr/>
          <a:lstStyle/>
          <a:p>
            <a:fld id="{F80684B2-EE44-5243-905B-72D9EFA3601E}" type="slidenum">
              <a:rPr lang="en-US" smtClean="0"/>
              <a:t>30</a:t>
            </a:fld>
            <a:endParaRPr lang="en-US"/>
          </a:p>
        </p:txBody>
      </p:sp>
    </p:spTree>
    <p:extLst>
      <p:ext uri="{BB962C8B-B14F-4D97-AF65-F5344CB8AC3E}">
        <p14:creationId xmlns:p14="http://schemas.microsoft.com/office/powerpoint/2010/main" val="18516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AutoNum type="alphaLcPeriod"/>
            </a:pPr>
            <a:r>
              <a:rPr lang="en-US" dirty="0"/>
              <a:t>Arm Guard should have laces or elastic replaced when needed. Arms Guards should be kept in a labeled boxes. All leather goods will last longer if stored in a cool dry place and occasionally cleaned with saddle soap.</a:t>
            </a:r>
          </a:p>
          <a:p>
            <a:pPr marL="228600" indent="-228600" algn="l">
              <a:buAutoNum type="alphaLcPeriod"/>
            </a:pPr>
            <a:r>
              <a:rPr lang="en-US" dirty="0"/>
              <a:t>Talk about maintaining and storing equipment </a:t>
            </a:r>
          </a:p>
          <a:p>
            <a:pPr marL="228600" indent="-228600" algn="l">
              <a:buAutoNum type="alphaLcPeriod"/>
            </a:pPr>
            <a:r>
              <a:rPr lang="en-US" dirty="0"/>
              <a:t>Talk about about Target Butts, Target Faces and Back Stops</a:t>
            </a:r>
          </a:p>
        </p:txBody>
      </p:sp>
      <p:sp>
        <p:nvSpPr>
          <p:cNvPr id="4" name="Slide Number Placeholder 3"/>
          <p:cNvSpPr>
            <a:spLocks noGrp="1"/>
          </p:cNvSpPr>
          <p:nvPr>
            <p:ph type="sldNum" sz="quarter" idx="5"/>
          </p:nvPr>
        </p:nvSpPr>
        <p:spPr/>
        <p:txBody>
          <a:bodyPr/>
          <a:lstStyle/>
          <a:p>
            <a:fld id="{F80684B2-EE44-5243-905B-72D9EFA3601E}" type="slidenum">
              <a:rPr lang="en-US" smtClean="0"/>
              <a:t>31</a:t>
            </a:fld>
            <a:endParaRPr lang="en-US"/>
          </a:p>
        </p:txBody>
      </p:sp>
    </p:spTree>
    <p:extLst>
      <p:ext uri="{BB962C8B-B14F-4D97-AF65-F5344CB8AC3E}">
        <p14:creationId xmlns:p14="http://schemas.microsoft.com/office/powerpoint/2010/main" val="158999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 be taught on the range that was setup up in the beginning</a:t>
            </a:r>
          </a:p>
          <a:p>
            <a:r>
              <a:rPr lang="en-US" dirty="0"/>
              <a:t>Review Range layout, Safety fencing, backstop, entryway, range flag, target spacing, waiting line, shooting line, Bow rack and quivers.</a:t>
            </a:r>
          </a:p>
        </p:txBody>
      </p:sp>
      <p:sp>
        <p:nvSpPr>
          <p:cNvPr id="4" name="Slide Number Placeholder 3"/>
          <p:cNvSpPr>
            <a:spLocks noGrp="1"/>
          </p:cNvSpPr>
          <p:nvPr>
            <p:ph type="sldNum" sz="quarter" idx="5"/>
          </p:nvPr>
        </p:nvSpPr>
        <p:spPr/>
        <p:txBody>
          <a:bodyPr/>
          <a:lstStyle/>
          <a:p>
            <a:fld id="{F80684B2-EE44-5243-905B-72D9EFA3601E}" type="slidenum">
              <a:rPr lang="en-US" smtClean="0"/>
              <a:t>32</a:t>
            </a:fld>
            <a:endParaRPr lang="en-US"/>
          </a:p>
        </p:txBody>
      </p:sp>
    </p:spTree>
    <p:extLst>
      <p:ext uri="{BB962C8B-B14F-4D97-AF65-F5344CB8AC3E}">
        <p14:creationId xmlns:p14="http://schemas.microsoft.com/office/powerpoint/2010/main" val="318976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2E49-BA2D-65FE-18FB-43B72A159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BE4688-EECB-00B5-7AFD-E2F6053BE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02FCA-CB0D-B4A7-3607-F2D8BE82298A}"/>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8B8BD909-773F-736D-B6A9-AB67BF6BF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3614B-88AA-A027-1F52-07376F950554}"/>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322373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7809-0F8C-28C2-E163-8B518904C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32518-11DB-FB7E-C7BA-A8C60D986D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A85D3-406F-AA2D-A091-C9F752FCBA2C}"/>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87845380-C74C-9740-5773-B97B4BB57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30A8F-7920-C53D-7D11-1F5E2E79B09C}"/>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414218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A0BA3-3AF5-5B4B-DA50-C974DBAF25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D0B1B-E7AF-5299-7B39-BD14E6E54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2A810-9809-3002-9736-7F8D9A6543FE}"/>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3CC13108-B4CF-2A26-D8BE-FF2B1F328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82B4-EA5D-0B3F-CF76-097C8ABE6A25}"/>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337749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D9DE-3E78-3341-7659-F5878EF92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C44B2-465A-1049-5513-FE6DE4DBF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A3304-DA6B-85E1-493B-B9B3E2FAD861}"/>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6FD76E83-4AE1-8A80-C868-0887A7F6C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EB328-631A-3C41-10DB-4C0D027F4D07}"/>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38841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77B2-389C-0F04-F2E5-A8244D6C2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F2DA-9362-7141-29B4-A5278D620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D21741-7E7E-D420-9AE2-E7D281329CAF}"/>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FFEE0B55-CDE7-41BD-9BA6-4AA1FB20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1676F-3DF9-E750-40C9-94E6D9000A3A}"/>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123543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44AC-B8AA-7F0A-9C4A-89D544D29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A9C8C-0983-5C7D-4585-74B867EF2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CD560-A14A-1261-A49E-2CA97A084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AA7EED-BC3F-7360-A830-7AD501DA479F}"/>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6" name="Footer Placeholder 5">
            <a:extLst>
              <a:ext uri="{FF2B5EF4-FFF2-40B4-BE49-F238E27FC236}">
                <a16:creationId xmlns:a16="http://schemas.microsoft.com/office/drawing/2014/main" id="{85A4DCF9-B306-5BC3-BA2E-47BA16A26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EA6BD-6A9B-013D-A8C3-0F8E80785E0C}"/>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218102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4608-F4B7-9D17-A7D7-6BA72C5FA6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561A53-B7DC-17C5-CFA7-F455D132D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C80832-0AEA-3E75-A66A-9C2C831C3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1E9E53-C545-D9CA-44ED-E85DE1AE6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8E872F-2F16-1C60-675D-DEC97AE5BE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93CC6-6A5D-18D3-69AD-EE0AD615C3E3}"/>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8" name="Footer Placeholder 7">
            <a:extLst>
              <a:ext uri="{FF2B5EF4-FFF2-40B4-BE49-F238E27FC236}">
                <a16:creationId xmlns:a16="http://schemas.microsoft.com/office/drawing/2014/main" id="{B2DF9B45-8440-38AC-6165-697AB46C5B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C232F1-66EA-F40F-93A6-96AE09763BBA}"/>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264209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6C97-83E3-650A-A20C-FA4D28E869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039ED3-5E9E-A67A-45C5-24431CD7EEA7}"/>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4" name="Footer Placeholder 3">
            <a:extLst>
              <a:ext uri="{FF2B5EF4-FFF2-40B4-BE49-F238E27FC236}">
                <a16:creationId xmlns:a16="http://schemas.microsoft.com/office/drawing/2014/main" id="{3AE09298-C194-E6E5-0A01-8A79FE2053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13E5D5-02BB-F100-AE69-6B4E7D74360E}"/>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150349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82B0C-55EC-71C8-2E74-9936948CC7B3}"/>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3" name="Footer Placeholder 2">
            <a:extLst>
              <a:ext uri="{FF2B5EF4-FFF2-40B4-BE49-F238E27FC236}">
                <a16:creationId xmlns:a16="http://schemas.microsoft.com/office/drawing/2014/main" id="{6BCBD2AD-AC1C-3490-7423-7917E5FB1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DEA24C-3FF6-12B1-5EED-6E7A0FAF7CB0}"/>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35522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B63E-03AA-C628-DFA2-7AEBFC6DE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7EF37-1764-3D08-84E5-78DB727E3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6B608-5E74-9BA3-0291-280AEB0F7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62151-AFAC-3C0B-B134-158DBDD313BC}"/>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6" name="Footer Placeholder 5">
            <a:extLst>
              <a:ext uri="{FF2B5EF4-FFF2-40B4-BE49-F238E27FC236}">
                <a16:creationId xmlns:a16="http://schemas.microsoft.com/office/drawing/2014/main" id="{8C54215F-654E-B597-2D62-5AFC0840B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30567-24CF-1E84-F29F-C061F2FEF666}"/>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42497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FA63-4199-A870-52FD-5DD49B9FE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1CC1E6-496E-0EBE-6C16-AD3E40870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5C6CE2-0302-46AC-D037-D010B41D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04C99-838F-83B8-1A6C-721D04F07816}"/>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6" name="Footer Placeholder 5">
            <a:extLst>
              <a:ext uri="{FF2B5EF4-FFF2-40B4-BE49-F238E27FC236}">
                <a16:creationId xmlns:a16="http://schemas.microsoft.com/office/drawing/2014/main" id="{E27D2E7A-CF6B-1CC2-AAF6-84019B081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B1961-3661-5F91-F397-DFC45570FF3C}"/>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224112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9AC5B-C048-B2F3-B9A4-5000A5BC7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FCC51-B7AB-474D-2584-5009A761E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618D1-4FE6-B4A9-B087-4EF0BBBA8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69467944-F45D-9214-DAF4-E8B03AC9F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EFE844-FC1B-ECDA-173E-C3955C1F1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AF6DE-7458-3E43-A533-FFBA38374CD3}" type="slidenum">
              <a:rPr lang="en-US" smtClean="0"/>
              <a:t>‹#›</a:t>
            </a:fld>
            <a:endParaRPr lang="en-US"/>
          </a:p>
        </p:txBody>
      </p:sp>
      <p:pic>
        <p:nvPicPr>
          <p:cNvPr id="8" name="Picture 7" descr="Silhouette of people holding a fishing rod&#10;&#10;Description automatically generated">
            <a:extLst>
              <a:ext uri="{FF2B5EF4-FFF2-40B4-BE49-F238E27FC236}">
                <a16:creationId xmlns:a16="http://schemas.microsoft.com/office/drawing/2014/main" id="{B60C98A9-68C2-E9EF-C206-E3C7B6E68C01}"/>
              </a:ext>
            </a:extLst>
          </p:cNvPr>
          <p:cNvPicPr>
            <a:picLocks noChangeAspect="1"/>
          </p:cNvPicPr>
          <p:nvPr userDrawn="1"/>
        </p:nvPicPr>
        <p:blipFill>
          <a:blip r:embed="rId13"/>
          <a:stretch>
            <a:fillRect/>
          </a:stretch>
        </p:blipFill>
        <p:spPr>
          <a:xfrm>
            <a:off x="116440" y="136525"/>
            <a:ext cx="1443519" cy="772653"/>
          </a:xfrm>
          <a:prstGeom prst="rect">
            <a:avLst/>
          </a:prstGeom>
        </p:spPr>
      </p:pic>
      <p:sp>
        <p:nvSpPr>
          <p:cNvPr id="7" name="TextBox 6">
            <a:extLst>
              <a:ext uri="{FF2B5EF4-FFF2-40B4-BE49-F238E27FC236}">
                <a16:creationId xmlns:a16="http://schemas.microsoft.com/office/drawing/2014/main" id="{2F17B015-081E-042C-4609-40ADC970143C}"/>
              </a:ext>
            </a:extLst>
          </p:cNvPr>
          <p:cNvSpPr txBox="1"/>
          <p:nvPr userDrawn="1"/>
        </p:nvSpPr>
        <p:spPr>
          <a:xfrm>
            <a:off x="0" y="891660"/>
            <a:ext cx="2098651" cy="369332"/>
          </a:xfrm>
          <a:prstGeom prst="rect">
            <a:avLst/>
          </a:prstGeom>
          <a:noFill/>
        </p:spPr>
        <p:txBody>
          <a:bodyPr wrap="none" rtlCol="0">
            <a:spAutoFit/>
          </a:bodyPr>
          <a:lstStyle/>
          <a:p>
            <a:r>
              <a:rPr lang="en-US" b="1" u="sng" dirty="0"/>
              <a:t>421 Shooting Sports</a:t>
            </a:r>
          </a:p>
        </p:txBody>
      </p:sp>
    </p:spTree>
    <p:extLst>
      <p:ext uri="{BB962C8B-B14F-4D97-AF65-F5344CB8AC3E}">
        <p14:creationId xmlns:p14="http://schemas.microsoft.com/office/powerpoint/2010/main" val="212887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2.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4.jpe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couting.org/outdoor-progra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A757-E222-BBD4-742C-59D1C7D1238A}"/>
              </a:ext>
            </a:extLst>
          </p:cNvPr>
          <p:cNvSpPr>
            <a:spLocks noGrp="1"/>
          </p:cNvSpPr>
          <p:nvPr>
            <p:ph type="ctrTitle"/>
          </p:nvPr>
        </p:nvSpPr>
        <p:spPr/>
        <p:txBody>
          <a:bodyPr/>
          <a:lstStyle/>
          <a:p>
            <a:r>
              <a:rPr lang="en-US" dirty="0"/>
              <a:t> BSA ARCHERY</a:t>
            </a:r>
            <a:br>
              <a:rPr lang="en-US" dirty="0"/>
            </a:br>
            <a:r>
              <a:rPr lang="en-US" dirty="0"/>
              <a:t>RANGE MASTER TRAINING</a:t>
            </a:r>
          </a:p>
        </p:txBody>
      </p:sp>
      <p:sp>
        <p:nvSpPr>
          <p:cNvPr id="3" name="Subtitle 2">
            <a:extLst>
              <a:ext uri="{FF2B5EF4-FFF2-40B4-BE49-F238E27FC236}">
                <a16:creationId xmlns:a16="http://schemas.microsoft.com/office/drawing/2014/main" id="{93561257-F10B-2FA5-8468-EC8B17C84A33}"/>
              </a:ext>
            </a:extLst>
          </p:cNvPr>
          <p:cNvSpPr>
            <a:spLocks noGrp="1"/>
          </p:cNvSpPr>
          <p:nvPr>
            <p:ph type="subTitle" idx="1"/>
          </p:nvPr>
        </p:nvSpPr>
        <p:spPr/>
        <p:txBody>
          <a:bodyPr/>
          <a:lstStyle/>
          <a:p>
            <a:r>
              <a:rPr lang="en-US" dirty="0"/>
              <a:t>From BSA National Shooting Sports Manual</a:t>
            </a:r>
          </a:p>
          <a:p>
            <a:r>
              <a:rPr lang="en-US" dirty="0"/>
              <a:t>(2024 Edition)</a:t>
            </a:r>
          </a:p>
        </p:txBody>
      </p:sp>
    </p:spTree>
    <p:extLst>
      <p:ext uri="{BB962C8B-B14F-4D97-AF65-F5344CB8AC3E}">
        <p14:creationId xmlns:p14="http://schemas.microsoft.com/office/powerpoint/2010/main" val="297134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a:t>
            </a:r>
            <a:br>
              <a:rPr lang="en-US" dirty="0"/>
            </a:br>
            <a:r>
              <a:rPr lang="en-US" sz="2800" dirty="0"/>
              <a:t>How To Set Up An Outdoor Archery Range</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Select the Orientation of the Range</a:t>
            </a:r>
          </a:p>
        </p:txBody>
      </p:sp>
      <p:sp>
        <p:nvSpPr>
          <p:cNvPr id="8" name="Content Placeholder 7">
            <a:extLst>
              <a:ext uri="{FF2B5EF4-FFF2-40B4-BE49-F238E27FC236}">
                <a16:creationId xmlns:a16="http://schemas.microsoft.com/office/drawing/2014/main" id="{64B2CC04-7077-0883-7642-F1A0B7AE3725}"/>
              </a:ext>
            </a:extLst>
          </p:cNvPr>
          <p:cNvSpPr>
            <a:spLocks noGrp="1"/>
          </p:cNvSpPr>
          <p:nvPr>
            <p:ph sz="half" idx="2"/>
          </p:nvPr>
        </p:nvSpPr>
        <p:spPr>
          <a:xfrm>
            <a:off x="839788" y="2505075"/>
            <a:ext cx="10512424" cy="3684588"/>
          </a:xfrm>
        </p:spPr>
        <p:txBody>
          <a:bodyPr/>
          <a:lstStyle/>
          <a:p>
            <a:r>
              <a:rPr lang="en-US" dirty="0"/>
              <a:t>Avoid shooting into the sun by facing North.</a:t>
            </a:r>
          </a:p>
          <a:p>
            <a:r>
              <a:rPr lang="en-US" dirty="0"/>
              <a:t>The ground should be flat and free of obstacles.</a:t>
            </a:r>
          </a:p>
          <a:p>
            <a:r>
              <a:rPr lang="en-US" dirty="0"/>
              <a:t>Look for natural backstops such as a berm to stop arrows. (If there is no berm, provide a minimum of 150 feet of open area behind the targets.)</a:t>
            </a:r>
          </a:p>
          <a:p>
            <a:r>
              <a:rPr lang="en-US" dirty="0"/>
              <a:t>The safety zone on the side should be 30-60 feet.</a:t>
            </a:r>
          </a:p>
        </p:txBody>
      </p:sp>
    </p:spTree>
    <p:extLst>
      <p:ext uri="{BB962C8B-B14F-4D97-AF65-F5344CB8AC3E}">
        <p14:creationId xmlns:p14="http://schemas.microsoft.com/office/powerpoint/2010/main" val="99061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a:t>
            </a:r>
            <a:br>
              <a:rPr lang="en-US" dirty="0"/>
            </a:br>
            <a:r>
              <a:rPr lang="en-US" sz="2800" dirty="0"/>
              <a:t>How To Set Up An Outdoor Archery Range</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Place Range and Safety Lines</a:t>
            </a:r>
          </a:p>
        </p:txBody>
      </p:sp>
      <p:sp>
        <p:nvSpPr>
          <p:cNvPr id="3" name="Content Placeholder 2">
            <a:extLst>
              <a:ext uri="{FF2B5EF4-FFF2-40B4-BE49-F238E27FC236}">
                <a16:creationId xmlns:a16="http://schemas.microsoft.com/office/drawing/2014/main" id="{7EB13C5F-85DE-903A-AB97-E22D7B57DB6E}"/>
              </a:ext>
            </a:extLst>
          </p:cNvPr>
          <p:cNvSpPr>
            <a:spLocks noGrp="1"/>
          </p:cNvSpPr>
          <p:nvPr>
            <p:ph sz="half" idx="2"/>
          </p:nvPr>
        </p:nvSpPr>
        <p:spPr>
          <a:xfrm>
            <a:off x="839788" y="2505075"/>
            <a:ext cx="10512424" cy="3684588"/>
          </a:xfrm>
        </p:spPr>
        <p:txBody>
          <a:bodyPr>
            <a:normAutofit fontScale="92500"/>
          </a:bodyPr>
          <a:lstStyle/>
          <a:p>
            <a:r>
              <a:rPr lang="en-US" dirty="0"/>
              <a:t>Rope, eco-friendly spray paint or chalk are ways to lay down the range lines outdoors. Following the guidelines illustrated on the following slides.</a:t>
            </a:r>
          </a:p>
          <a:p>
            <a:r>
              <a:rPr lang="en-US" dirty="0"/>
              <a:t>Target Line: The purpose of the Target Line is to provide archers a safe place to stand when waiting for their turn to pull arrows from the target.</a:t>
            </a:r>
          </a:p>
          <a:p>
            <a:r>
              <a:rPr lang="en-US" dirty="0"/>
              <a:t>Shooting line: The Shooting Line is placed close enough to the Target Line to ensure success for the archers to hit the target. This line can be moved back to greater distances as archers become more advanced. The Shooting Line is placed 15 – 30 feet from the Target Line.</a:t>
            </a:r>
          </a:p>
        </p:txBody>
      </p:sp>
    </p:spTree>
    <p:extLst>
      <p:ext uri="{BB962C8B-B14F-4D97-AF65-F5344CB8AC3E}">
        <p14:creationId xmlns:p14="http://schemas.microsoft.com/office/powerpoint/2010/main" val="59100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a:t>
            </a:r>
            <a:br>
              <a:rPr lang="en-US" dirty="0"/>
            </a:br>
            <a:r>
              <a:rPr lang="en-US" sz="2800" dirty="0"/>
              <a:t>How To Set Up An Outdoor Archery Range</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Place Range and Safety Lines</a:t>
            </a:r>
          </a:p>
        </p:txBody>
      </p:sp>
      <p:sp>
        <p:nvSpPr>
          <p:cNvPr id="3" name="Content Placeholder 2">
            <a:extLst>
              <a:ext uri="{FF2B5EF4-FFF2-40B4-BE49-F238E27FC236}">
                <a16:creationId xmlns:a16="http://schemas.microsoft.com/office/drawing/2014/main" id="{7EB13C5F-85DE-903A-AB97-E22D7B57DB6E}"/>
              </a:ext>
            </a:extLst>
          </p:cNvPr>
          <p:cNvSpPr>
            <a:spLocks noGrp="1"/>
          </p:cNvSpPr>
          <p:nvPr>
            <p:ph sz="half" idx="2"/>
          </p:nvPr>
        </p:nvSpPr>
        <p:spPr>
          <a:xfrm>
            <a:off x="839788" y="2505075"/>
            <a:ext cx="10512424" cy="3684588"/>
          </a:xfrm>
        </p:spPr>
        <p:txBody>
          <a:bodyPr>
            <a:normAutofit/>
          </a:bodyPr>
          <a:lstStyle/>
          <a:p>
            <a:r>
              <a:rPr lang="en-US" dirty="0"/>
              <a:t>Waiting Line: Archers stand behind the Waiting Line before and after shooting their arrows. It is meant to act as a safety area between the class and the Shooting Line. The Waiting Line is placed 15 feet behind the Shooting Line.</a:t>
            </a:r>
          </a:p>
          <a:p>
            <a:r>
              <a:rPr lang="en-US" dirty="0"/>
              <a:t>Optional - Controlled Access/Spectator Line: Anyone who wants to watch archers shoot can gather behind the line. This line needs to be placed far enough behind the Waiting Line to prevent distraction from spectators. (at a minimum 15 Feet)</a:t>
            </a:r>
          </a:p>
        </p:txBody>
      </p:sp>
    </p:spTree>
    <p:extLst>
      <p:ext uri="{BB962C8B-B14F-4D97-AF65-F5344CB8AC3E}">
        <p14:creationId xmlns:p14="http://schemas.microsoft.com/office/powerpoint/2010/main" val="337169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a:t>
            </a:r>
            <a:br>
              <a:rPr lang="en-US" dirty="0"/>
            </a:br>
            <a:r>
              <a:rPr lang="en-US" sz="2800" dirty="0"/>
              <a:t>How To Set Up An Outdoor Archery Range</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Set Up Targets</a:t>
            </a:r>
          </a:p>
        </p:txBody>
      </p:sp>
      <p:sp>
        <p:nvSpPr>
          <p:cNvPr id="3" name="Content Placeholder 2">
            <a:extLst>
              <a:ext uri="{FF2B5EF4-FFF2-40B4-BE49-F238E27FC236}">
                <a16:creationId xmlns:a16="http://schemas.microsoft.com/office/drawing/2014/main" id="{7EB13C5F-85DE-903A-AB97-E22D7B57DB6E}"/>
              </a:ext>
            </a:extLst>
          </p:cNvPr>
          <p:cNvSpPr>
            <a:spLocks noGrp="1"/>
          </p:cNvSpPr>
          <p:nvPr>
            <p:ph sz="half" idx="2"/>
          </p:nvPr>
        </p:nvSpPr>
        <p:spPr>
          <a:xfrm>
            <a:off x="839788" y="2505075"/>
            <a:ext cx="10512424" cy="3684588"/>
          </a:xfrm>
        </p:spPr>
        <p:txBody>
          <a:bodyPr>
            <a:normAutofit/>
          </a:bodyPr>
          <a:lstStyle/>
          <a:p>
            <a:r>
              <a:rPr lang="en-US" dirty="0"/>
              <a:t>Place targets in front of the natural berm. If a berm is not available, place targets in a wide-open space with a minimum safety zone of 150 feet behind the targets.</a:t>
            </a:r>
          </a:p>
          <a:p>
            <a:r>
              <a:rPr lang="en-US" dirty="0"/>
              <a:t>Evenly space targets in front of the berm. It is the best to place the targets five feet, or two arrow lengths, from target center to target center. Evenly spaced targets allow for multiple people to shoot at the same target safely.</a:t>
            </a:r>
          </a:p>
        </p:txBody>
      </p:sp>
    </p:spTree>
    <p:extLst>
      <p:ext uri="{BB962C8B-B14F-4D97-AF65-F5344CB8AC3E}">
        <p14:creationId xmlns:p14="http://schemas.microsoft.com/office/powerpoint/2010/main" val="264937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a:t>
            </a:r>
            <a:br>
              <a:rPr lang="en-US" dirty="0"/>
            </a:br>
            <a:r>
              <a:rPr lang="en-US" sz="2800" dirty="0"/>
              <a:t>How To Set Up An Outdoor Archery Range</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Place the Equipment</a:t>
            </a:r>
          </a:p>
        </p:txBody>
      </p:sp>
      <p:sp>
        <p:nvSpPr>
          <p:cNvPr id="3" name="Content Placeholder 2">
            <a:extLst>
              <a:ext uri="{FF2B5EF4-FFF2-40B4-BE49-F238E27FC236}">
                <a16:creationId xmlns:a16="http://schemas.microsoft.com/office/drawing/2014/main" id="{7EB13C5F-85DE-903A-AB97-E22D7B57DB6E}"/>
              </a:ext>
            </a:extLst>
          </p:cNvPr>
          <p:cNvSpPr>
            <a:spLocks noGrp="1"/>
          </p:cNvSpPr>
          <p:nvPr>
            <p:ph sz="half" idx="2"/>
          </p:nvPr>
        </p:nvSpPr>
        <p:spPr>
          <a:xfrm>
            <a:off x="839788" y="2505075"/>
            <a:ext cx="10512424" cy="3684588"/>
          </a:xfrm>
        </p:spPr>
        <p:txBody>
          <a:bodyPr>
            <a:normAutofit/>
          </a:bodyPr>
          <a:lstStyle/>
          <a:p>
            <a:r>
              <a:rPr lang="en-US" dirty="0"/>
              <a:t>Bows: The bow rack is placed between the Waiting Line  and the Shooting line. The bows are placed in the bow rack .</a:t>
            </a:r>
          </a:p>
          <a:p>
            <a:r>
              <a:rPr lang="en-US" dirty="0"/>
              <a:t>Ground Quivers: Ground quivers are evenly spaced apart on the Shooting Line. Two quivers per target suggested.</a:t>
            </a:r>
          </a:p>
          <a:p>
            <a:r>
              <a:rPr lang="en-US" dirty="0"/>
              <a:t>Arrows: Place arrows in a central location near the bow rack. Once the instructor is comfortable with an archer’s skill level, arrows may be placed in each individual archer’s ground quiver or belt quiver.</a:t>
            </a:r>
          </a:p>
        </p:txBody>
      </p:sp>
    </p:spTree>
    <p:extLst>
      <p:ext uri="{BB962C8B-B14F-4D97-AF65-F5344CB8AC3E}">
        <p14:creationId xmlns:p14="http://schemas.microsoft.com/office/powerpoint/2010/main" val="368610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3CD5-E99A-F565-D093-98DEEB15AC48}"/>
              </a:ext>
            </a:extLst>
          </p:cNvPr>
          <p:cNvSpPr>
            <a:spLocks noGrp="1"/>
          </p:cNvSpPr>
          <p:nvPr>
            <p:ph type="title"/>
          </p:nvPr>
        </p:nvSpPr>
        <p:spPr>
          <a:xfrm>
            <a:off x="0" y="365125"/>
            <a:ext cx="12192000" cy="1325563"/>
          </a:xfrm>
        </p:spPr>
        <p:txBody>
          <a:bodyPr>
            <a:normAutofit fontScale="90000"/>
          </a:bodyPr>
          <a:lstStyle/>
          <a:p>
            <a:pPr algn="ctr"/>
            <a:r>
              <a:rPr lang="en-US" dirty="0"/>
              <a:t>Section I</a:t>
            </a:r>
            <a:br>
              <a:rPr lang="en-US" dirty="0"/>
            </a:br>
            <a:r>
              <a:rPr lang="en-US" sz="2800" dirty="0"/>
              <a:t>How To Set Up An Outdoor Archery Range</a:t>
            </a:r>
            <a:br>
              <a:rPr lang="en-US" sz="2800" dirty="0"/>
            </a:br>
            <a:r>
              <a:rPr lang="en-US" sz="2800" dirty="0"/>
              <a:t>Diagram</a:t>
            </a:r>
          </a:p>
        </p:txBody>
      </p:sp>
      <p:pic>
        <p:nvPicPr>
          <p:cNvPr id="7" name="Content Placeholder 6">
            <a:extLst>
              <a:ext uri="{FF2B5EF4-FFF2-40B4-BE49-F238E27FC236}">
                <a16:creationId xmlns:a16="http://schemas.microsoft.com/office/drawing/2014/main" id="{ECD3B99D-4267-77E8-E813-E4EF9BB59885}"/>
              </a:ext>
            </a:extLst>
          </p:cNvPr>
          <p:cNvPicPr>
            <a:picLocks noGrp="1" noChangeAspect="1"/>
          </p:cNvPicPr>
          <p:nvPr>
            <p:ph idx="1"/>
          </p:nvPr>
        </p:nvPicPr>
        <p:blipFill>
          <a:blip r:embed="rId3"/>
          <a:stretch>
            <a:fillRect/>
          </a:stretch>
        </p:blipFill>
        <p:spPr>
          <a:xfrm>
            <a:off x="1676400" y="1835943"/>
            <a:ext cx="8936182" cy="4656931"/>
          </a:xfrm>
        </p:spPr>
      </p:pic>
    </p:spTree>
    <p:extLst>
      <p:ext uri="{BB962C8B-B14F-4D97-AF65-F5344CB8AC3E}">
        <p14:creationId xmlns:p14="http://schemas.microsoft.com/office/powerpoint/2010/main" val="319966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3CD5-E99A-F565-D093-98DEEB15AC48}"/>
              </a:ext>
            </a:extLst>
          </p:cNvPr>
          <p:cNvSpPr>
            <a:spLocks noGrp="1"/>
          </p:cNvSpPr>
          <p:nvPr>
            <p:ph type="title"/>
          </p:nvPr>
        </p:nvSpPr>
        <p:spPr>
          <a:xfrm>
            <a:off x="0" y="365125"/>
            <a:ext cx="12192000" cy="1325563"/>
          </a:xfrm>
        </p:spPr>
        <p:txBody>
          <a:bodyPr>
            <a:normAutofit fontScale="90000"/>
          </a:bodyPr>
          <a:lstStyle/>
          <a:p>
            <a:pPr algn="ctr"/>
            <a:r>
              <a:rPr lang="en-US" dirty="0"/>
              <a:t>Section I</a:t>
            </a:r>
            <a:br>
              <a:rPr lang="en-US" dirty="0"/>
            </a:br>
            <a:r>
              <a:rPr lang="en-US" sz="2800" dirty="0"/>
              <a:t>How To Set Up An Outdoor Archery Range</a:t>
            </a:r>
            <a:br>
              <a:rPr lang="en-US" sz="2800" dirty="0"/>
            </a:br>
            <a:r>
              <a:rPr lang="en-US" sz="2800" dirty="0"/>
              <a:t>Diagram</a:t>
            </a:r>
          </a:p>
        </p:txBody>
      </p:sp>
      <p:pic>
        <p:nvPicPr>
          <p:cNvPr id="7" name="Content Placeholder 6">
            <a:extLst>
              <a:ext uri="{FF2B5EF4-FFF2-40B4-BE49-F238E27FC236}">
                <a16:creationId xmlns:a16="http://schemas.microsoft.com/office/drawing/2014/main" id="{A89D81EB-5D6B-FCBC-DDFE-C90E9C2D9BDF}"/>
              </a:ext>
            </a:extLst>
          </p:cNvPr>
          <p:cNvPicPr>
            <a:picLocks noGrp="1" noChangeAspect="1"/>
          </p:cNvPicPr>
          <p:nvPr>
            <p:ph idx="1"/>
          </p:nvPr>
        </p:nvPicPr>
        <p:blipFill>
          <a:blip r:embed="rId2"/>
          <a:stretch>
            <a:fillRect/>
          </a:stretch>
        </p:blipFill>
        <p:spPr>
          <a:xfrm>
            <a:off x="2008909" y="1825625"/>
            <a:ext cx="8104909" cy="4667250"/>
          </a:xfrm>
        </p:spPr>
      </p:pic>
    </p:spTree>
    <p:extLst>
      <p:ext uri="{BB962C8B-B14F-4D97-AF65-F5344CB8AC3E}">
        <p14:creationId xmlns:p14="http://schemas.microsoft.com/office/powerpoint/2010/main" val="106075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FA11-4646-3F34-2F0F-53917E0DBCC7}"/>
              </a:ext>
            </a:extLst>
          </p:cNvPr>
          <p:cNvSpPr>
            <a:spLocks noGrp="1"/>
          </p:cNvSpPr>
          <p:nvPr>
            <p:ph type="title"/>
          </p:nvPr>
        </p:nvSpPr>
        <p:spPr>
          <a:xfrm>
            <a:off x="0" y="365125"/>
            <a:ext cx="12192000" cy="1325563"/>
          </a:xfrm>
        </p:spPr>
        <p:txBody>
          <a:bodyPr>
            <a:normAutofit/>
          </a:bodyPr>
          <a:lstStyle/>
          <a:p>
            <a:pPr algn="ctr"/>
            <a:r>
              <a:rPr lang="en-US" dirty="0"/>
              <a:t>Section I</a:t>
            </a:r>
            <a:br>
              <a:rPr lang="en-US" dirty="0"/>
            </a:br>
            <a:r>
              <a:rPr lang="en-US" sz="2800" dirty="0"/>
              <a:t>A Brief History of Archery</a:t>
            </a:r>
            <a:endParaRPr lang="en-US" dirty="0"/>
          </a:p>
        </p:txBody>
      </p:sp>
      <p:sp>
        <p:nvSpPr>
          <p:cNvPr id="4" name="Content Placeholder 3">
            <a:extLst>
              <a:ext uri="{FF2B5EF4-FFF2-40B4-BE49-F238E27FC236}">
                <a16:creationId xmlns:a16="http://schemas.microsoft.com/office/drawing/2014/main" id="{F5B2ACFE-CB8A-0152-9AC7-A900659717C9}"/>
              </a:ext>
            </a:extLst>
          </p:cNvPr>
          <p:cNvSpPr>
            <a:spLocks noGrp="1"/>
          </p:cNvSpPr>
          <p:nvPr>
            <p:ph idx="1"/>
          </p:nvPr>
        </p:nvSpPr>
        <p:spPr>
          <a:xfrm>
            <a:off x="838200" y="2141537"/>
            <a:ext cx="10515600" cy="4351338"/>
          </a:xfrm>
        </p:spPr>
        <p:txBody>
          <a:bodyPr>
            <a:normAutofit fontScale="92500" lnSpcReduction="10000"/>
          </a:bodyPr>
          <a:lstStyle/>
          <a:p>
            <a:r>
              <a:rPr lang="en-US" dirty="0"/>
              <a:t>There have been bows and arrows have been used by almost every culture around the world. They had many uses over time the most common is still used that way today and that is for hunting. </a:t>
            </a:r>
          </a:p>
          <a:p>
            <a:r>
              <a:rPr lang="en-US" dirty="0"/>
              <a:t>A Recognizable bow was discovered dating back to 6000 B.C. that was made of yew or elm.</a:t>
            </a:r>
          </a:p>
          <a:p>
            <a:r>
              <a:rPr lang="en-US" dirty="0"/>
              <a:t>Countries over time that used the bows:</a:t>
            </a:r>
          </a:p>
          <a:p>
            <a:pPr lvl="1"/>
            <a:r>
              <a:rPr lang="en-US" dirty="0"/>
              <a:t>Egyptians around 3500 to 2500 B.C.  Where one of the first to use them in battle.</a:t>
            </a:r>
          </a:p>
          <a:p>
            <a:pPr lvl="1"/>
            <a:r>
              <a:rPr lang="en-US" dirty="0"/>
              <a:t>Assyrians developed a shorter recurve bow that provided more power and easier to handle and around 1500 B.C. Crossbows were also used in ancient China.</a:t>
            </a:r>
          </a:p>
          <a:p>
            <a:pPr lvl="1"/>
            <a:r>
              <a:rPr lang="en-US" dirty="0"/>
              <a:t>The British developed the Long Bow the most famous battle with a longbow was the battle of Crecy in 1346. In 1500, Crossbows were banned in England to promote the use of the longbow.</a:t>
            </a:r>
          </a:p>
          <a:p>
            <a:pPr lvl="1"/>
            <a:endParaRPr lang="en-US" dirty="0"/>
          </a:p>
        </p:txBody>
      </p:sp>
    </p:spTree>
    <p:extLst>
      <p:ext uri="{BB962C8B-B14F-4D97-AF65-F5344CB8AC3E}">
        <p14:creationId xmlns:p14="http://schemas.microsoft.com/office/powerpoint/2010/main" val="124316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D6D4-CC13-18DC-BF90-8EE35F365253}"/>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A Brief History of Archery</a:t>
            </a:r>
          </a:p>
        </p:txBody>
      </p:sp>
      <p:sp>
        <p:nvSpPr>
          <p:cNvPr id="3" name="Content Placeholder 2">
            <a:extLst>
              <a:ext uri="{FF2B5EF4-FFF2-40B4-BE49-F238E27FC236}">
                <a16:creationId xmlns:a16="http://schemas.microsoft.com/office/drawing/2014/main" id="{D6C12080-4AF9-7EC4-3A48-83AF1249383C}"/>
              </a:ext>
            </a:extLst>
          </p:cNvPr>
          <p:cNvSpPr>
            <a:spLocks noGrp="1"/>
          </p:cNvSpPr>
          <p:nvPr>
            <p:ph idx="1"/>
          </p:nvPr>
        </p:nvSpPr>
        <p:spPr/>
        <p:txBody>
          <a:bodyPr/>
          <a:lstStyle/>
          <a:p>
            <a:r>
              <a:rPr lang="en-US" dirty="0"/>
              <a:t>In 1900 Archery became part of the Olympic games. It was dropped after 1920 because of the wide range of rules could not be standardized. In 1931, the Federation </a:t>
            </a:r>
            <a:r>
              <a:rPr lang="en-US" dirty="0" err="1"/>
              <a:t>Internationale</a:t>
            </a:r>
            <a:r>
              <a:rPr lang="en-US" dirty="0"/>
              <a:t> de Tiril’ Arc (FITA) was founded in Paris and standard the rules for international competition but was not until 1971 that archery was again a part of the Olympic program.</a:t>
            </a:r>
          </a:p>
        </p:txBody>
      </p:sp>
    </p:spTree>
    <p:extLst>
      <p:ext uri="{BB962C8B-B14F-4D97-AF65-F5344CB8AC3E}">
        <p14:creationId xmlns:p14="http://schemas.microsoft.com/office/powerpoint/2010/main" val="4969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A Brief History of Archery</a:t>
            </a:r>
          </a:p>
        </p:txBody>
      </p:sp>
      <p:pic>
        <p:nvPicPr>
          <p:cNvPr id="10" name="Content Placeholder 9">
            <a:extLst>
              <a:ext uri="{FF2B5EF4-FFF2-40B4-BE49-F238E27FC236}">
                <a16:creationId xmlns:a16="http://schemas.microsoft.com/office/drawing/2014/main" id="{08D24880-F952-FDF4-FAC1-9D98B5B91B2B}"/>
              </a:ext>
            </a:extLst>
          </p:cNvPr>
          <p:cNvPicPr>
            <a:picLocks noGrp="1" noChangeAspect="1"/>
          </p:cNvPicPr>
          <p:nvPr>
            <p:ph idx="1"/>
          </p:nvPr>
        </p:nvPicPr>
        <p:blipFill>
          <a:blip r:embed="rId2"/>
          <a:stretch>
            <a:fillRect/>
          </a:stretch>
        </p:blipFill>
        <p:spPr>
          <a:xfrm>
            <a:off x="1427356" y="1770049"/>
            <a:ext cx="8999034" cy="4608448"/>
          </a:xfrm>
        </p:spPr>
      </p:pic>
    </p:spTree>
    <p:extLst>
      <p:ext uri="{BB962C8B-B14F-4D97-AF65-F5344CB8AC3E}">
        <p14:creationId xmlns:p14="http://schemas.microsoft.com/office/powerpoint/2010/main" val="229289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8338-FC0F-3D85-8396-D11305F4CDE4}"/>
              </a:ext>
            </a:extLst>
          </p:cNvPr>
          <p:cNvSpPr>
            <a:spLocks noGrp="1"/>
          </p:cNvSpPr>
          <p:nvPr>
            <p:ph type="title"/>
          </p:nvPr>
        </p:nvSpPr>
        <p:spPr>
          <a:xfrm>
            <a:off x="0" y="18255"/>
            <a:ext cx="12192000" cy="1325563"/>
          </a:xfrm>
        </p:spPr>
        <p:txBody>
          <a:bodyPr/>
          <a:lstStyle/>
          <a:p>
            <a:pPr algn="ctr"/>
            <a:r>
              <a:rPr lang="en-US" sz="5400" dirty="0"/>
              <a:t>Introductions</a:t>
            </a:r>
          </a:p>
        </p:txBody>
      </p:sp>
      <p:sp>
        <p:nvSpPr>
          <p:cNvPr id="3" name="Content Placeholder 2">
            <a:extLst>
              <a:ext uri="{FF2B5EF4-FFF2-40B4-BE49-F238E27FC236}">
                <a16:creationId xmlns:a16="http://schemas.microsoft.com/office/drawing/2014/main" id="{C019B830-313F-096D-FFB0-782BF86A3236}"/>
              </a:ext>
            </a:extLst>
          </p:cNvPr>
          <p:cNvSpPr>
            <a:spLocks noGrp="1"/>
          </p:cNvSpPr>
          <p:nvPr>
            <p:ph idx="1"/>
          </p:nvPr>
        </p:nvSpPr>
        <p:spPr/>
        <p:txBody>
          <a:bodyPr>
            <a:normAutofit/>
          </a:bodyPr>
          <a:lstStyle/>
          <a:p>
            <a:r>
              <a:rPr lang="en-US" sz="4000" dirty="0"/>
              <a:t>Welcome</a:t>
            </a:r>
          </a:p>
          <a:p>
            <a:r>
              <a:rPr lang="en-US" sz="4000" dirty="0"/>
              <a:t>Instructors</a:t>
            </a:r>
          </a:p>
          <a:p>
            <a:r>
              <a:rPr lang="en-US" sz="4000" dirty="0"/>
              <a:t>Facilities</a:t>
            </a:r>
          </a:p>
          <a:p>
            <a:r>
              <a:rPr lang="en-US" sz="4000" dirty="0"/>
              <a:t>Course</a:t>
            </a:r>
          </a:p>
        </p:txBody>
      </p:sp>
    </p:spTree>
    <p:extLst>
      <p:ext uri="{BB962C8B-B14F-4D97-AF65-F5344CB8AC3E}">
        <p14:creationId xmlns:p14="http://schemas.microsoft.com/office/powerpoint/2010/main" val="123718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380BC-B2DF-6C9E-047C-836AC83CA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532EB-416B-CBB3-A34F-228FD3F044B3}"/>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A Brief History of Archery</a:t>
            </a:r>
          </a:p>
        </p:txBody>
      </p:sp>
      <p:pic>
        <p:nvPicPr>
          <p:cNvPr id="5" name="Content Placeholder 4">
            <a:extLst>
              <a:ext uri="{FF2B5EF4-FFF2-40B4-BE49-F238E27FC236}">
                <a16:creationId xmlns:a16="http://schemas.microsoft.com/office/drawing/2014/main" id="{1B96C98C-A58D-AD39-60FC-DB90EFFCE5A7}"/>
              </a:ext>
            </a:extLst>
          </p:cNvPr>
          <p:cNvPicPr>
            <a:picLocks noGrp="1" noChangeAspect="1"/>
          </p:cNvPicPr>
          <p:nvPr>
            <p:ph idx="1"/>
          </p:nvPr>
        </p:nvPicPr>
        <p:blipFill>
          <a:blip r:embed="rId2"/>
          <a:stretch>
            <a:fillRect/>
          </a:stretch>
        </p:blipFill>
        <p:spPr>
          <a:xfrm>
            <a:off x="2276707" y="1690688"/>
            <a:ext cx="7638585" cy="4802187"/>
          </a:xfrm>
        </p:spPr>
      </p:pic>
    </p:spTree>
    <p:extLst>
      <p:ext uri="{BB962C8B-B14F-4D97-AF65-F5344CB8AC3E}">
        <p14:creationId xmlns:p14="http://schemas.microsoft.com/office/powerpoint/2010/main" val="266453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F6D0-BCCC-5564-5A82-6D442CA275C5}"/>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p>
        </p:txBody>
      </p:sp>
      <p:sp>
        <p:nvSpPr>
          <p:cNvPr id="3" name="Content Placeholder 2">
            <a:extLst>
              <a:ext uri="{FF2B5EF4-FFF2-40B4-BE49-F238E27FC236}">
                <a16:creationId xmlns:a16="http://schemas.microsoft.com/office/drawing/2014/main" id="{C0FED580-1B2E-B732-065C-A72EFC362BE8}"/>
              </a:ext>
            </a:extLst>
          </p:cNvPr>
          <p:cNvSpPr>
            <a:spLocks noGrp="1"/>
          </p:cNvSpPr>
          <p:nvPr>
            <p:ph idx="1"/>
          </p:nvPr>
        </p:nvSpPr>
        <p:spPr/>
        <p:txBody>
          <a:bodyPr anchor="ctr"/>
          <a:lstStyle/>
          <a:p>
            <a:r>
              <a:rPr lang="en-US" dirty="0"/>
              <a:t>Safety Guidelines (page 66)</a:t>
            </a:r>
          </a:p>
          <a:p>
            <a:pPr lvl="1"/>
            <a:r>
              <a:rPr lang="en-US" dirty="0"/>
              <a:t>Lion And Tiger Cubs with their adult partners, Cub Scouts, Webelos, and AOL Scouts should learn these simple safety rules. When Training archers to shoot, be sure they have proper equipment, secure and safe ranges, and clear safety instructions</a:t>
            </a:r>
          </a:p>
        </p:txBody>
      </p:sp>
    </p:spTree>
    <p:extLst>
      <p:ext uri="{BB962C8B-B14F-4D97-AF65-F5344CB8AC3E}">
        <p14:creationId xmlns:p14="http://schemas.microsoft.com/office/powerpoint/2010/main" val="29675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EC96-E725-2FB0-E1AC-E2FF2ED58941}"/>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endParaRPr lang="en-US" dirty="0"/>
          </a:p>
        </p:txBody>
      </p:sp>
      <p:sp>
        <p:nvSpPr>
          <p:cNvPr id="3" name="Content Placeholder 2">
            <a:extLst>
              <a:ext uri="{FF2B5EF4-FFF2-40B4-BE49-F238E27FC236}">
                <a16:creationId xmlns:a16="http://schemas.microsoft.com/office/drawing/2014/main" id="{9EF028E5-D7AD-BEC6-E3CF-2A5024789A3A}"/>
              </a:ext>
            </a:extLst>
          </p:cNvPr>
          <p:cNvSpPr>
            <a:spLocks noGrp="1"/>
          </p:cNvSpPr>
          <p:nvPr>
            <p:ph idx="1"/>
          </p:nvPr>
        </p:nvSpPr>
        <p:spPr/>
        <p:txBody>
          <a:bodyPr>
            <a:normAutofit/>
          </a:bodyPr>
          <a:lstStyle/>
          <a:p>
            <a:r>
              <a:rPr lang="en-US" dirty="0"/>
              <a:t>These basic safety rules apply to handling a Bow under any circumstances</a:t>
            </a:r>
          </a:p>
          <a:p>
            <a:pPr marL="914400" lvl="1" indent="-457200">
              <a:buFont typeface="+mj-lt"/>
              <a:buAutoNum type="arabicPeriod"/>
            </a:pPr>
            <a:r>
              <a:rPr lang="en-US" dirty="0"/>
              <a:t>Observe all state and local laws on using a bow and arrow.</a:t>
            </a:r>
          </a:p>
          <a:p>
            <a:pPr marL="914400" lvl="1" indent="-457200">
              <a:buFont typeface="+mj-lt"/>
              <a:buAutoNum type="arabicPeriod"/>
            </a:pPr>
            <a:r>
              <a:rPr lang="en-US" dirty="0"/>
              <a:t>Shoot only with proper supervision.</a:t>
            </a:r>
          </a:p>
          <a:p>
            <a:pPr marL="914400" lvl="1" indent="-457200">
              <a:buFont typeface="+mj-lt"/>
              <a:buAutoNum type="arabicPeriod"/>
            </a:pPr>
            <a:r>
              <a:rPr lang="en-US" dirty="0"/>
              <a:t>Always check your equipment before shooting. All defective equipment should be immediately be removed from the range.</a:t>
            </a:r>
          </a:p>
          <a:p>
            <a:pPr marL="914400" lvl="1" indent="-457200">
              <a:buFont typeface="+mj-lt"/>
              <a:buAutoNum type="arabicPeriod"/>
            </a:pPr>
            <a:r>
              <a:rPr lang="en-US" dirty="0"/>
              <a:t>Be sure to include all the safety guidelines and proper whistle codes.</a:t>
            </a:r>
          </a:p>
          <a:p>
            <a:pPr marL="914400" lvl="1" indent="-457200">
              <a:buFont typeface="+mj-lt"/>
              <a:buAutoNum type="arabicPeriod"/>
            </a:pPr>
            <a:r>
              <a:rPr lang="en-US" dirty="0"/>
              <a:t>Bows and arrows should be used only in places set aside  for their use.</a:t>
            </a:r>
          </a:p>
          <a:p>
            <a:pPr marL="914400" lvl="1" indent="-457200">
              <a:buFont typeface="+mj-lt"/>
              <a:buAutoNum type="arabicPeriod"/>
            </a:pPr>
            <a:r>
              <a:rPr lang="en-US" dirty="0"/>
              <a:t>Use only arrows that have been measured  for your proper draw length. Arrows that are too short may cause personal injury or damage to the bow and arrow.</a:t>
            </a:r>
          </a:p>
        </p:txBody>
      </p:sp>
    </p:spTree>
    <p:extLst>
      <p:ext uri="{BB962C8B-B14F-4D97-AF65-F5344CB8AC3E}">
        <p14:creationId xmlns:p14="http://schemas.microsoft.com/office/powerpoint/2010/main" val="376820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7368-11CC-5582-E3DB-EDD2FC920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F0D33-6771-A6EC-642E-C5D884F6B987}"/>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endParaRPr lang="en-US" dirty="0"/>
          </a:p>
        </p:txBody>
      </p:sp>
      <p:sp>
        <p:nvSpPr>
          <p:cNvPr id="3" name="Content Placeholder 2">
            <a:extLst>
              <a:ext uri="{FF2B5EF4-FFF2-40B4-BE49-F238E27FC236}">
                <a16:creationId xmlns:a16="http://schemas.microsoft.com/office/drawing/2014/main" id="{A05B8FD8-E312-39DE-C711-FDC4416054EF}"/>
              </a:ext>
            </a:extLst>
          </p:cNvPr>
          <p:cNvSpPr>
            <a:spLocks noGrp="1"/>
          </p:cNvSpPr>
          <p:nvPr>
            <p:ph idx="1"/>
          </p:nvPr>
        </p:nvSpPr>
        <p:spPr/>
        <p:txBody>
          <a:bodyPr>
            <a:normAutofit fontScale="92500"/>
          </a:bodyPr>
          <a:lstStyle/>
          <a:p>
            <a:r>
              <a:rPr lang="en-US" dirty="0"/>
              <a:t>These basic safety rules apply to handling a Bow under any circumstances</a:t>
            </a:r>
          </a:p>
          <a:p>
            <a:pPr marL="914400" lvl="1" indent="-457200">
              <a:buFont typeface="+mj-lt"/>
              <a:buAutoNum type="arabicPeriod" startAt="7"/>
            </a:pPr>
            <a:r>
              <a:rPr lang="en-US" dirty="0"/>
              <a:t>Always wear an arm guard and finger tab or glove</a:t>
            </a:r>
          </a:p>
          <a:p>
            <a:pPr marL="914400" lvl="1" indent="-457200">
              <a:buFont typeface="+mj-lt"/>
              <a:buAutoNum type="arabicPeriod" startAt="7"/>
            </a:pPr>
            <a:r>
              <a:rPr lang="en-US" dirty="0"/>
              <a:t>Keep the arrows in the quiver until everyone is on or behind the shooting line and the Rangemaster has indicated that you may get in the proper shooting position.</a:t>
            </a:r>
          </a:p>
          <a:p>
            <a:pPr marL="914400" lvl="1" indent="-457200">
              <a:buFont typeface="+mj-lt"/>
              <a:buAutoNum type="arabicPeriod" startAt="7"/>
            </a:pPr>
            <a:r>
              <a:rPr lang="en-US" i="1" u="sng" dirty="0"/>
              <a:t>Archers straddle the shooting line, with one foot on either side with the dominant foot is behind the straddle line</a:t>
            </a:r>
            <a:r>
              <a:rPr lang="en-US" dirty="0"/>
              <a:t>.</a:t>
            </a:r>
          </a:p>
          <a:p>
            <a:pPr marL="914400" lvl="1" indent="-457200">
              <a:buFont typeface="+mj-lt"/>
              <a:buAutoNum type="arabicPeriod" startAt="7"/>
            </a:pPr>
            <a:r>
              <a:rPr lang="en-US" dirty="0"/>
              <a:t>Always keep your arrows pointed down or at the target.</a:t>
            </a:r>
          </a:p>
          <a:p>
            <a:pPr marL="914400" lvl="1" indent="-457200">
              <a:buFont typeface="+mj-lt"/>
              <a:buAutoNum type="arabicPeriod" startAt="7"/>
            </a:pPr>
            <a:r>
              <a:rPr lang="en-US" dirty="0"/>
              <a:t>Only release an arrow when you can see its full clear path to the target.</a:t>
            </a:r>
          </a:p>
          <a:p>
            <a:pPr marL="914400" lvl="1" indent="-457200">
              <a:buFont typeface="+mj-lt"/>
              <a:buAutoNum type="arabicPeriod" startAt="7"/>
            </a:pPr>
            <a:r>
              <a:rPr lang="en-US" dirty="0"/>
              <a:t>Shoot only at the target in front of you.</a:t>
            </a:r>
          </a:p>
          <a:p>
            <a:pPr marL="914400" lvl="1" indent="-457200">
              <a:buFont typeface="+mj-lt"/>
              <a:buAutoNum type="arabicPeriod" startAt="7"/>
            </a:pPr>
            <a:r>
              <a:rPr lang="en-US" dirty="0"/>
              <a:t>Stop shooting immediately upon signal from the Rangemaster or if anyone crosses in front of the shooting line or in front of or behind the targets.</a:t>
            </a:r>
          </a:p>
        </p:txBody>
      </p:sp>
    </p:spTree>
    <p:extLst>
      <p:ext uri="{BB962C8B-B14F-4D97-AF65-F5344CB8AC3E}">
        <p14:creationId xmlns:p14="http://schemas.microsoft.com/office/powerpoint/2010/main" val="134662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4DE61-08F1-4E0D-54D2-49131C304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F6888-0ED6-6025-47B9-B7D530546406}"/>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endParaRPr lang="en-US" dirty="0"/>
          </a:p>
        </p:txBody>
      </p:sp>
      <p:sp>
        <p:nvSpPr>
          <p:cNvPr id="3" name="Content Placeholder 2">
            <a:extLst>
              <a:ext uri="{FF2B5EF4-FFF2-40B4-BE49-F238E27FC236}">
                <a16:creationId xmlns:a16="http://schemas.microsoft.com/office/drawing/2014/main" id="{A3950DF5-90F1-4CC3-7A3B-E6B6433BBF7F}"/>
              </a:ext>
            </a:extLst>
          </p:cNvPr>
          <p:cNvSpPr>
            <a:spLocks noGrp="1"/>
          </p:cNvSpPr>
          <p:nvPr>
            <p:ph idx="1"/>
          </p:nvPr>
        </p:nvSpPr>
        <p:spPr/>
        <p:txBody>
          <a:bodyPr>
            <a:normAutofit/>
          </a:bodyPr>
          <a:lstStyle/>
          <a:p>
            <a:r>
              <a:rPr lang="en-US" dirty="0"/>
              <a:t>These basic safety rules apply to handling a Bow under any circumstances</a:t>
            </a:r>
          </a:p>
          <a:p>
            <a:pPr marL="914400" lvl="1" indent="-457200">
              <a:buFont typeface="+mj-lt"/>
              <a:buAutoNum type="arabicPeriod" startAt="14"/>
            </a:pPr>
            <a:r>
              <a:rPr lang="en-US" dirty="0"/>
              <a:t>Always walk , never run, when on the archery range or while carrying arrows.</a:t>
            </a:r>
          </a:p>
          <a:p>
            <a:pPr marL="914400" lvl="1" indent="-457200">
              <a:buFont typeface="+mj-lt"/>
              <a:buAutoNum type="arabicPeriod" startAt="14"/>
            </a:pPr>
            <a:r>
              <a:rPr lang="en-US" dirty="0"/>
              <a:t>Stay on marked paths. Travel the direction in which the targets are marked.</a:t>
            </a:r>
          </a:p>
          <a:p>
            <a:pPr marL="914400" lvl="1" indent="-457200">
              <a:buFont typeface="+mj-lt"/>
              <a:buAutoNum type="arabicPeriod" startAt="14"/>
            </a:pPr>
            <a:r>
              <a:rPr lang="en-US" dirty="0"/>
              <a:t>On a target range, leave the bow at the shooting line.</a:t>
            </a:r>
          </a:p>
          <a:p>
            <a:pPr marL="914400" lvl="1" indent="-457200">
              <a:buFont typeface="+mj-lt"/>
              <a:buAutoNum type="arabicPeriod" startAt="14"/>
            </a:pPr>
            <a:r>
              <a:rPr lang="en-US" dirty="0"/>
              <a:t>Always practice courtesy and good sportsmanship. </a:t>
            </a:r>
          </a:p>
        </p:txBody>
      </p:sp>
    </p:spTree>
    <p:extLst>
      <p:ext uri="{BB962C8B-B14F-4D97-AF65-F5344CB8AC3E}">
        <p14:creationId xmlns:p14="http://schemas.microsoft.com/office/powerpoint/2010/main" val="269907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BDB35-61EF-DD65-2AD0-5BD44F325066}"/>
              </a:ext>
            </a:extLst>
          </p:cNvPr>
          <p:cNvSpPr>
            <a:spLocks noGrp="1"/>
          </p:cNvSpPr>
          <p:nvPr>
            <p:ph idx="1"/>
          </p:nvPr>
        </p:nvSpPr>
        <p:spPr/>
        <p:txBody>
          <a:bodyPr/>
          <a:lstStyle/>
          <a:p>
            <a:r>
              <a:rPr lang="en-US" dirty="0"/>
              <a:t>Sun Safety on the Archery Range</a:t>
            </a:r>
          </a:p>
          <a:p>
            <a:pPr lvl="1"/>
            <a:r>
              <a:rPr lang="en-US" dirty="0"/>
              <a:t>The American Academy of Dermatology advises the following protection tips against damaging rays.</a:t>
            </a:r>
          </a:p>
          <a:p>
            <a:pPr marL="1371600" lvl="2" indent="-457200">
              <a:buFont typeface="+mj-lt"/>
              <a:buAutoNum type="arabicPeriod"/>
            </a:pPr>
            <a:r>
              <a:rPr lang="en-US" dirty="0"/>
              <a:t>Limit exposure to sun 10 am to 4 pm when the sun’s rays are at the strongest</a:t>
            </a:r>
          </a:p>
          <a:p>
            <a:pPr marL="1371600" lvl="2" indent="-457200">
              <a:buFont typeface="+mj-lt"/>
              <a:buAutoNum type="arabicPeriod"/>
            </a:pPr>
            <a:r>
              <a:rPr lang="en-US" dirty="0"/>
              <a:t>Generously apply sunscreen with sun protection factor (SPF) of at least 15 and reapply it every two hours when outdoors, even on cloudy days</a:t>
            </a:r>
          </a:p>
          <a:p>
            <a:pPr marL="1371600" lvl="2" indent="-457200">
              <a:buFont typeface="+mj-lt"/>
              <a:buAutoNum type="arabicPeriod"/>
            </a:pPr>
            <a:r>
              <a:rPr lang="en-US" dirty="0"/>
              <a:t>Wear protective, tightly woven clothing, such as a long-sleeved shirt and pants</a:t>
            </a:r>
          </a:p>
          <a:p>
            <a:pPr marL="1371600" lvl="2" indent="-457200">
              <a:buFont typeface="+mj-lt"/>
              <a:buAutoNum type="arabicPeriod"/>
            </a:pPr>
            <a:r>
              <a:rPr lang="en-US" dirty="0"/>
              <a:t>Wear a hat with a wide brim and sunglasses with UV protective lenses</a:t>
            </a:r>
          </a:p>
          <a:p>
            <a:pPr marL="1371600" lvl="2" indent="-457200">
              <a:buFont typeface="+mj-lt"/>
              <a:buAutoNum type="arabicPeriod"/>
            </a:pPr>
            <a:r>
              <a:rPr lang="en-US" dirty="0"/>
              <a:t>Stay in the shade whenever possible</a:t>
            </a:r>
          </a:p>
          <a:p>
            <a:pPr marL="1371600" lvl="2" indent="-457200">
              <a:buFont typeface="+mj-lt"/>
              <a:buAutoNum type="arabicPeriod"/>
            </a:pPr>
            <a:r>
              <a:rPr lang="en-US" dirty="0"/>
              <a:t>Avoid reflective surfaces, which can reflect up to 85% of the sun’s damaging rays</a:t>
            </a:r>
          </a:p>
          <a:p>
            <a:pPr lvl="2"/>
            <a:endParaRPr lang="en-US" dirty="0"/>
          </a:p>
        </p:txBody>
      </p:sp>
      <p:sp>
        <p:nvSpPr>
          <p:cNvPr id="4" name="Title 1">
            <a:extLst>
              <a:ext uri="{FF2B5EF4-FFF2-40B4-BE49-F238E27FC236}">
                <a16:creationId xmlns:a16="http://schemas.microsoft.com/office/drawing/2014/main" id="{785005C6-645E-1924-8A37-5854AE09A757}"/>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endParaRPr lang="en-US" dirty="0"/>
          </a:p>
        </p:txBody>
      </p:sp>
    </p:spTree>
    <p:extLst>
      <p:ext uri="{BB962C8B-B14F-4D97-AF65-F5344CB8AC3E}">
        <p14:creationId xmlns:p14="http://schemas.microsoft.com/office/powerpoint/2010/main" val="4170573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pic>
        <p:nvPicPr>
          <p:cNvPr id="11" name="Content Placeholder 10">
            <a:extLst>
              <a:ext uri="{FF2B5EF4-FFF2-40B4-BE49-F238E27FC236}">
                <a16:creationId xmlns:a16="http://schemas.microsoft.com/office/drawing/2014/main" id="{CA9C5552-63EE-368E-BEA9-3E64093AD975}"/>
              </a:ext>
            </a:extLst>
          </p:cNvPr>
          <p:cNvPicPr>
            <a:picLocks noGrp="1" noChangeAspect="1"/>
          </p:cNvPicPr>
          <p:nvPr>
            <p:ph idx="1"/>
          </p:nvPr>
        </p:nvPicPr>
        <p:blipFill>
          <a:blip r:embed="rId3"/>
          <a:stretch>
            <a:fillRect/>
          </a:stretch>
        </p:blipFill>
        <p:spPr>
          <a:xfrm>
            <a:off x="3600746" y="1690688"/>
            <a:ext cx="4990508" cy="4802187"/>
          </a:xfrm>
        </p:spPr>
      </p:pic>
      <p:sp>
        <p:nvSpPr>
          <p:cNvPr id="3" name="TextBox 2">
            <a:extLst>
              <a:ext uri="{FF2B5EF4-FFF2-40B4-BE49-F238E27FC236}">
                <a16:creationId xmlns:a16="http://schemas.microsoft.com/office/drawing/2014/main" id="{F0AAAE65-3C2F-BD74-FDE7-BA99F3E8DC17}"/>
              </a:ext>
            </a:extLst>
          </p:cNvPr>
          <p:cNvSpPr txBox="1"/>
          <p:nvPr/>
        </p:nvSpPr>
        <p:spPr>
          <a:xfrm>
            <a:off x="2027495" y="1690688"/>
            <a:ext cx="1573251" cy="400110"/>
          </a:xfrm>
          <a:prstGeom prst="rect">
            <a:avLst/>
          </a:prstGeom>
          <a:noFill/>
        </p:spPr>
        <p:txBody>
          <a:bodyPr wrap="none" rtlCol="0">
            <a:spAutoFit/>
          </a:bodyPr>
          <a:lstStyle/>
          <a:p>
            <a:r>
              <a:rPr lang="en-US" sz="2000" b="1" u="sng" dirty="0"/>
              <a:t>Recurve Bow</a:t>
            </a:r>
          </a:p>
        </p:txBody>
      </p:sp>
    </p:spTree>
    <p:extLst>
      <p:ext uri="{BB962C8B-B14F-4D97-AF65-F5344CB8AC3E}">
        <p14:creationId xmlns:p14="http://schemas.microsoft.com/office/powerpoint/2010/main" val="30353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pic>
        <p:nvPicPr>
          <p:cNvPr id="2050" name="Picture 2" descr="EOU Archery Bow Stringers for Recurve Bow Traditional Longbow Stringer to  Pull String : Amazon.co.uk: Sports &amp; Outdoors">
            <a:extLst>
              <a:ext uri="{FF2B5EF4-FFF2-40B4-BE49-F238E27FC236}">
                <a16:creationId xmlns:a16="http://schemas.microsoft.com/office/drawing/2014/main" id="{CA02D5A4-DD99-2B5B-EA3E-F5AB9C37A2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7111" y="1840089"/>
            <a:ext cx="7337778" cy="465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80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pic>
        <p:nvPicPr>
          <p:cNvPr id="1028" name="Picture 4" descr="Hot Articles – Tagged &quot;bow stringer&quot; – Advanced Archery">
            <a:extLst>
              <a:ext uri="{FF2B5EF4-FFF2-40B4-BE49-F238E27FC236}">
                <a16:creationId xmlns:a16="http://schemas.microsoft.com/office/drawing/2014/main" id="{6C3168A0-9DD0-F545-A771-A7B99B9259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54489" y="1690688"/>
            <a:ext cx="6795911" cy="494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31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pic>
        <p:nvPicPr>
          <p:cNvPr id="6" name="Content Placeholder 5">
            <a:extLst>
              <a:ext uri="{FF2B5EF4-FFF2-40B4-BE49-F238E27FC236}">
                <a16:creationId xmlns:a16="http://schemas.microsoft.com/office/drawing/2014/main" id="{CBDE4CCE-86F4-D9C4-7A4A-1F4A9F941D0B}"/>
              </a:ext>
            </a:extLst>
          </p:cNvPr>
          <p:cNvPicPr>
            <a:picLocks noGrp="1" noChangeAspect="1"/>
          </p:cNvPicPr>
          <p:nvPr>
            <p:ph idx="1"/>
          </p:nvPr>
        </p:nvPicPr>
        <p:blipFill>
          <a:blip r:embed="rId3"/>
          <a:stretch>
            <a:fillRect/>
          </a:stretch>
        </p:blipFill>
        <p:spPr>
          <a:xfrm>
            <a:off x="4002506" y="1825625"/>
            <a:ext cx="4186988" cy="4351338"/>
          </a:xfrm>
        </p:spPr>
      </p:pic>
      <p:sp>
        <p:nvSpPr>
          <p:cNvPr id="3" name="TextBox 2">
            <a:extLst>
              <a:ext uri="{FF2B5EF4-FFF2-40B4-BE49-F238E27FC236}">
                <a16:creationId xmlns:a16="http://schemas.microsoft.com/office/drawing/2014/main" id="{25FA4321-6EB4-F084-B1E0-D9F799610A88}"/>
              </a:ext>
            </a:extLst>
          </p:cNvPr>
          <p:cNvSpPr txBox="1"/>
          <p:nvPr/>
        </p:nvSpPr>
        <p:spPr>
          <a:xfrm>
            <a:off x="1061893" y="1825625"/>
            <a:ext cx="2940613" cy="400110"/>
          </a:xfrm>
          <a:prstGeom prst="rect">
            <a:avLst/>
          </a:prstGeom>
          <a:noFill/>
        </p:spPr>
        <p:txBody>
          <a:bodyPr wrap="none" rtlCol="0">
            <a:spAutoFit/>
          </a:bodyPr>
          <a:lstStyle/>
          <a:p>
            <a:r>
              <a:rPr lang="en-US" sz="2000" b="1" u="sng" dirty="0"/>
              <a:t>Universal Compound Bow</a:t>
            </a:r>
          </a:p>
        </p:txBody>
      </p:sp>
    </p:spTree>
    <p:extLst>
      <p:ext uri="{BB962C8B-B14F-4D97-AF65-F5344CB8AC3E}">
        <p14:creationId xmlns:p14="http://schemas.microsoft.com/office/powerpoint/2010/main" val="77783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54E6-4020-C709-B191-D8F8FC3D5E66}"/>
              </a:ext>
            </a:extLst>
          </p:cNvPr>
          <p:cNvSpPr>
            <a:spLocks noGrp="1"/>
          </p:cNvSpPr>
          <p:nvPr>
            <p:ph type="title"/>
          </p:nvPr>
        </p:nvSpPr>
        <p:spPr>
          <a:xfrm>
            <a:off x="0" y="365125"/>
            <a:ext cx="12192000" cy="1325563"/>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6C03D0FE-574B-6561-80CF-CFDEA80A84B2}"/>
              </a:ext>
            </a:extLst>
          </p:cNvPr>
          <p:cNvSpPr>
            <a:spLocks noGrp="1"/>
          </p:cNvSpPr>
          <p:nvPr>
            <p:ph idx="1"/>
          </p:nvPr>
        </p:nvSpPr>
        <p:spPr/>
        <p:txBody>
          <a:bodyPr>
            <a:normAutofit/>
          </a:bodyPr>
          <a:lstStyle/>
          <a:p>
            <a:r>
              <a:rPr lang="en-US" dirty="0"/>
              <a:t>Section I (75 Minutes)</a:t>
            </a:r>
          </a:p>
          <a:p>
            <a:pPr marL="914400" lvl="1" indent="-457200">
              <a:buFont typeface="+mj-lt"/>
              <a:buAutoNum type="alphaUcPeriod"/>
            </a:pPr>
            <a:r>
              <a:rPr lang="en-US" dirty="0"/>
              <a:t>How To Set Up An Outdoor Target Archery Range</a:t>
            </a:r>
          </a:p>
          <a:p>
            <a:pPr marL="914400" lvl="1" indent="-457200">
              <a:buFont typeface="+mj-lt"/>
              <a:buAutoNum type="alphaUcPeriod"/>
            </a:pPr>
            <a:r>
              <a:rPr lang="en-US" dirty="0"/>
              <a:t>A Brief History of Archery</a:t>
            </a:r>
          </a:p>
          <a:p>
            <a:pPr marL="914400" lvl="1" indent="-457200">
              <a:buFont typeface="+mj-lt"/>
              <a:buAutoNum type="alphaUcPeriod"/>
            </a:pPr>
            <a:r>
              <a:rPr lang="en-US" dirty="0"/>
              <a:t>Safety</a:t>
            </a:r>
          </a:p>
          <a:p>
            <a:pPr marL="1371600" lvl="2" indent="-457200">
              <a:buFont typeface="+mj-lt"/>
              <a:buAutoNum type="arabicPeriod"/>
            </a:pPr>
            <a:r>
              <a:rPr lang="en-US" dirty="0"/>
              <a:t>Safety Guidelines</a:t>
            </a:r>
          </a:p>
          <a:p>
            <a:pPr marL="1371600" lvl="2" indent="-457200">
              <a:buFont typeface="+mj-lt"/>
              <a:buAutoNum type="arabicPeriod"/>
            </a:pPr>
            <a:r>
              <a:rPr lang="en-US" dirty="0"/>
              <a:t>Sun Safety on the Shooting Range</a:t>
            </a:r>
          </a:p>
          <a:p>
            <a:pPr marL="914400" lvl="1" indent="-457200">
              <a:buFont typeface="+mj-lt"/>
              <a:buAutoNum type="alphaUcPeriod"/>
            </a:pPr>
            <a:r>
              <a:rPr lang="en-US" dirty="0"/>
              <a:t>Equipment</a:t>
            </a:r>
          </a:p>
          <a:p>
            <a:pPr marL="1371600" lvl="2" indent="-457200">
              <a:buFont typeface="+mj-lt"/>
              <a:buAutoNum type="arabicPeriod"/>
            </a:pPr>
            <a:r>
              <a:rPr lang="en-US" dirty="0"/>
              <a:t>Review bows, bowstring, arrows, arm guards, finger tabs, quivers, points of aim, target butts, target faces, and back stops.</a:t>
            </a:r>
          </a:p>
          <a:p>
            <a:pPr marL="1371600" lvl="2" indent="-457200">
              <a:buFont typeface="+mj-lt"/>
              <a:buAutoNum type="arabicPeriod"/>
            </a:pPr>
            <a:r>
              <a:rPr lang="en-US" dirty="0"/>
              <a:t>Review how to string and unstring a bow, and have participants demonstrate this</a:t>
            </a:r>
          </a:p>
          <a:p>
            <a:pPr marL="1371600" lvl="2" indent="-457200">
              <a:buFont typeface="+mj-lt"/>
              <a:buAutoNum type="arabicPeriod"/>
            </a:pPr>
            <a:r>
              <a:rPr lang="en-US" dirty="0"/>
              <a:t>Review how to maintain, store, and care for equipment.</a:t>
            </a:r>
          </a:p>
          <a:p>
            <a:pPr marL="0" indent="0">
              <a:buNone/>
            </a:pPr>
            <a:endParaRPr lang="en-US" dirty="0"/>
          </a:p>
          <a:p>
            <a:pPr marL="1371600" lvl="2" indent="-457200">
              <a:buFont typeface="+mj-lt"/>
              <a:buAutoNum type="arabicPeriod"/>
            </a:pPr>
            <a:endParaRPr lang="en-US" dirty="0"/>
          </a:p>
        </p:txBody>
      </p:sp>
    </p:spTree>
    <p:extLst>
      <p:ext uri="{BB962C8B-B14F-4D97-AF65-F5344CB8AC3E}">
        <p14:creationId xmlns:p14="http://schemas.microsoft.com/office/powerpoint/2010/main" val="1249141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pic>
        <p:nvPicPr>
          <p:cNvPr id="7" name="Content Placeholder 6">
            <a:extLst>
              <a:ext uri="{FF2B5EF4-FFF2-40B4-BE49-F238E27FC236}">
                <a16:creationId xmlns:a16="http://schemas.microsoft.com/office/drawing/2014/main" id="{152BE9FE-7A75-D902-CC06-114F1A23686A}"/>
              </a:ext>
            </a:extLst>
          </p:cNvPr>
          <p:cNvPicPr>
            <a:picLocks noGrp="1" noChangeAspect="1"/>
          </p:cNvPicPr>
          <p:nvPr>
            <p:ph idx="1"/>
          </p:nvPr>
        </p:nvPicPr>
        <p:blipFill>
          <a:blip r:embed="rId3"/>
          <a:stretch>
            <a:fillRect/>
          </a:stretch>
        </p:blipFill>
        <p:spPr>
          <a:xfrm>
            <a:off x="1603021" y="2539999"/>
            <a:ext cx="8997245" cy="2810933"/>
          </a:xfrm>
        </p:spPr>
      </p:pic>
    </p:spTree>
    <p:extLst>
      <p:ext uri="{BB962C8B-B14F-4D97-AF65-F5344CB8AC3E}">
        <p14:creationId xmlns:p14="http://schemas.microsoft.com/office/powerpoint/2010/main" val="565267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pic>
        <p:nvPicPr>
          <p:cNvPr id="7" name="Content Placeholder 6">
            <a:extLst>
              <a:ext uri="{FF2B5EF4-FFF2-40B4-BE49-F238E27FC236}">
                <a16:creationId xmlns:a16="http://schemas.microsoft.com/office/drawing/2014/main" id="{6B7F9B90-FA51-E27E-81EB-2156464A0ADF}"/>
              </a:ext>
            </a:extLst>
          </p:cNvPr>
          <p:cNvPicPr>
            <a:picLocks noGrp="1" noChangeAspect="1"/>
          </p:cNvPicPr>
          <p:nvPr>
            <p:ph idx="1"/>
          </p:nvPr>
        </p:nvPicPr>
        <p:blipFill>
          <a:blip r:embed="rId3"/>
          <a:stretch>
            <a:fillRect/>
          </a:stretch>
        </p:blipFill>
        <p:spPr>
          <a:xfrm>
            <a:off x="811645" y="2105118"/>
            <a:ext cx="6579498" cy="3721608"/>
          </a:xfrm>
        </p:spPr>
      </p:pic>
      <p:pic>
        <p:nvPicPr>
          <p:cNvPr id="8" name="Picture 7">
            <a:extLst>
              <a:ext uri="{FF2B5EF4-FFF2-40B4-BE49-F238E27FC236}">
                <a16:creationId xmlns:a16="http://schemas.microsoft.com/office/drawing/2014/main" id="{F2D4729A-37F8-EC98-3218-BAD33810C7D8}"/>
              </a:ext>
            </a:extLst>
          </p:cNvPr>
          <p:cNvPicPr>
            <a:picLocks noChangeAspect="1"/>
          </p:cNvPicPr>
          <p:nvPr/>
        </p:nvPicPr>
        <p:blipFill>
          <a:blip r:embed="rId4"/>
          <a:stretch>
            <a:fillRect/>
          </a:stretch>
        </p:blipFill>
        <p:spPr>
          <a:xfrm>
            <a:off x="7754587" y="3429000"/>
            <a:ext cx="2646147" cy="1752643"/>
          </a:xfrm>
          <a:prstGeom prst="rect">
            <a:avLst/>
          </a:prstGeom>
        </p:spPr>
      </p:pic>
      <p:sp>
        <p:nvSpPr>
          <p:cNvPr id="9" name="TextBox 8">
            <a:extLst>
              <a:ext uri="{FF2B5EF4-FFF2-40B4-BE49-F238E27FC236}">
                <a16:creationId xmlns:a16="http://schemas.microsoft.com/office/drawing/2014/main" id="{B9BF6FB0-E411-51D4-9D85-F9E343BF1ADC}"/>
              </a:ext>
            </a:extLst>
          </p:cNvPr>
          <p:cNvSpPr txBox="1"/>
          <p:nvPr/>
        </p:nvSpPr>
        <p:spPr>
          <a:xfrm>
            <a:off x="1294410" y="2375178"/>
            <a:ext cx="1212255" cy="369332"/>
          </a:xfrm>
          <a:prstGeom prst="rect">
            <a:avLst/>
          </a:prstGeom>
          <a:noFill/>
        </p:spPr>
        <p:txBody>
          <a:bodyPr wrap="none" rtlCol="0">
            <a:spAutoFit/>
          </a:bodyPr>
          <a:lstStyle/>
          <a:p>
            <a:r>
              <a:rPr lang="en-US" dirty="0"/>
              <a:t>Arm Guard</a:t>
            </a:r>
          </a:p>
        </p:txBody>
      </p:sp>
      <p:sp>
        <p:nvSpPr>
          <p:cNvPr id="10" name="TextBox 9">
            <a:extLst>
              <a:ext uri="{FF2B5EF4-FFF2-40B4-BE49-F238E27FC236}">
                <a16:creationId xmlns:a16="http://schemas.microsoft.com/office/drawing/2014/main" id="{484702D0-0C62-569C-AECA-F5848575370E}"/>
              </a:ext>
            </a:extLst>
          </p:cNvPr>
          <p:cNvSpPr txBox="1"/>
          <p:nvPr/>
        </p:nvSpPr>
        <p:spPr>
          <a:xfrm>
            <a:off x="3801538" y="2375178"/>
            <a:ext cx="1147365" cy="369332"/>
          </a:xfrm>
          <a:prstGeom prst="rect">
            <a:avLst/>
          </a:prstGeom>
          <a:noFill/>
        </p:spPr>
        <p:txBody>
          <a:bodyPr wrap="none" rtlCol="0">
            <a:spAutoFit/>
          </a:bodyPr>
          <a:lstStyle/>
          <a:p>
            <a:r>
              <a:rPr lang="en-US" dirty="0"/>
              <a:t>Finger Tab</a:t>
            </a:r>
          </a:p>
        </p:txBody>
      </p:sp>
      <p:sp>
        <p:nvSpPr>
          <p:cNvPr id="11" name="TextBox 10">
            <a:extLst>
              <a:ext uri="{FF2B5EF4-FFF2-40B4-BE49-F238E27FC236}">
                <a16:creationId xmlns:a16="http://schemas.microsoft.com/office/drawing/2014/main" id="{C6642F28-8147-62A2-A777-FFF86D03E00C}"/>
              </a:ext>
            </a:extLst>
          </p:cNvPr>
          <p:cNvSpPr txBox="1"/>
          <p:nvPr/>
        </p:nvSpPr>
        <p:spPr>
          <a:xfrm>
            <a:off x="5456317" y="2375178"/>
            <a:ext cx="1574918" cy="369332"/>
          </a:xfrm>
          <a:prstGeom prst="rect">
            <a:avLst/>
          </a:prstGeom>
          <a:noFill/>
        </p:spPr>
        <p:txBody>
          <a:bodyPr wrap="none" rtlCol="0">
            <a:spAutoFit/>
          </a:bodyPr>
          <a:lstStyle/>
          <a:p>
            <a:r>
              <a:rPr lang="en-US" dirty="0"/>
              <a:t>Ground Quiver</a:t>
            </a:r>
          </a:p>
        </p:txBody>
      </p:sp>
      <p:sp>
        <p:nvSpPr>
          <p:cNvPr id="12" name="TextBox 11">
            <a:extLst>
              <a:ext uri="{FF2B5EF4-FFF2-40B4-BE49-F238E27FC236}">
                <a16:creationId xmlns:a16="http://schemas.microsoft.com/office/drawing/2014/main" id="{A0FC7EF5-A76C-D0FC-CFD2-B1CF5BD328FE}"/>
              </a:ext>
            </a:extLst>
          </p:cNvPr>
          <p:cNvSpPr txBox="1"/>
          <p:nvPr/>
        </p:nvSpPr>
        <p:spPr>
          <a:xfrm>
            <a:off x="8209056" y="2410917"/>
            <a:ext cx="1737207" cy="369332"/>
          </a:xfrm>
          <a:prstGeom prst="rect">
            <a:avLst/>
          </a:prstGeom>
          <a:noFill/>
        </p:spPr>
        <p:txBody>
          <a:bodyPr wrap="none" rtlCol="0">
            <a:spAutoFit/>
          </a:bodyPr>
          <a:lstStyle/>
          <a:p>
            <a:r>
              <a:rPr lang="en-US" dirty="0"/>
              <a:t>Finger Tab Glove</a:t>
            </a:r>
          </a:p>
        </p:txBody>
      </p:sp>
    </p:spTree>
    <p:extLst>
      <p:ext uri="{BB962C8B-B14F-4D97-AF65-F5344CB8AC3E}">
        <p14:creationId xmlns:p14="http://schemas.microsoft.com/office/powerpoint/2010/main" val="3904383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217D-B6EF-E47F-4221-547E5C45DEA1}"/>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Range Layout</a:t>
            </a:r>
          </a:p>
        </p:txBody>
      </p:sp>
      <p:pic>
        <p:nvPicPr>
          <p:cNvPr id="5" name="Content Placeholder 4">
            <a:extLst>
              <a:ext uri="{FF2B5EF4-FFF2-40B4-BE49-F238E27FC236}">
                <a16:creationId xmlns:a16="http://schemas.microsoft.com/office/drawing/2014/main" id="{E37010E1-1765-4331-FFC6-FB0EB14C1B56}"/>
              </a:ext>
            </a:extLst>
          </p:cNvPr>
          <p:cNvPicPr>
            <a:picLocks noGrp="1" noChangeAspect="1"/>
          </p:cNvPicPr>
          <p:nvPr>
            <p:ph idx="1"/>
          </p:nvPr>
        </p:nvPicPr>
        <p:blipFill>
          <a:blip r:embed="rId3"/>
          <a:stretch>
            <a:fillRect/>
          </a:stretch>
        </p:blipFill>
        <p:spPr>
          <a:xfrm>
            <a:off x="1543793" y="1825625"/>
            <a:ext cx="8882742" cy="4667250"/>
          </a:xfrm>
        </p:spPr>
      </p:pic>
    </p:spTree>
    <p:extLst>
      <p:ext uri="{BB962C8B-B14F-4D97-AF65-F5344CB8AC3E}">
        <p14:creationId xmlns:p14="http://schemas.microsoft.com/office/powerpoint/2010/main" val="1828522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39357E-6E09-BDFF-2CE4-3E5A6BD9BF73}"/>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Range Operation Rules</a:t>
            </a:r>
          </a:p>
        </p:txBody>
      </p:sp>
      <p:sp>
        <p:nvSpPr>
          <p:cNvPr id="3" name="Content Placeholder 2">
            <a:extLst>
              <a:ext uri="{FF2B5EF4-FFF2-40B4-BE49-F238E27FC236}">
                <a16:creationId xmlns:a16="http://schemas.microsoft.com/office/drawing/2014/main" id="{F7E3BF03-DBE5-81BF-FD05-153CBBBA2E36}"/>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Never operate a range without adult supervision.</a:t>
            </a:r>
          </a:p>
          <a:p>
            <a:pPr marL="514350" indent="-514350">
              <a:buFont typeface="+mj-lt"/>
              <a:buAutoNum type="arabicPeriod"/>
            </a:pPr>
            <a:r>
              <a:rPr lang="en-US" dirty="0"/>
              <a:t>Be sure all safety rules are understood and followed.</a:t>
            </a:r>
          </a:p>
          <a:p>
            <a:pPr marL="514350" indent="-514350">
              <a:buFont typeface="+mj-lt"/>
              <a:buAutoNum type="arabicPeriod"/>
            </a:pPr>
            <a:r>
              <a:rPr lang="en-US" dirty="0"/>
              <a:t>Range flags must be flown while range is in use.</a:t>
            </a:r>
          </a:p>
          <a:p>
            <a:pPr marL="514350" indent="-514350">
              <a:buFont typeface="+mj-lt"/>
              <a:buAutoNum type="arabicPeriod"/>
            </a:pPr>
            <a:r>
              <a:rPr lang="en-US" dirty="0"/>
              <a:t>Check all equipment before using to be sure bows, bowstrings, and arrows are in safe condition.</a:t>
            </a:r>
          </a:p>
          <a:p>
            <a:pPr marL="514350" indent="-514350">
              <a:buFont typeface="+mj-lt"/>
              <a:buAutoNum type="arabicPeriod"/>
            </a:pPr>
            <a:r>
              <a:rPr lang="en-US" dirty="0"/>
              <a:t>All spectators and archers waiting to shoot must remain behind the Waiting Line at least 3 yards behind the Shooting Line.</a:t>
            </a:r>
          </a:p>
          <a:p>
            <a:pPr marL="514350" indent="-514350">
              <a:buFont typeface="+mj-lt"/>
              <a:buAutoNum type="arabicPeriod"/>
            </a:pPr>
            <a:r>
              <a:rPr lang="en-US" dirty="0"/>
              <a:t>Archers must wear closed toed shoes on the range at all times.</a:t>
            </a:r>
          </a:p>
          <a:p>
            <a:pPr marL="514350" indent="-514350">
              <a:buFont typeface="+mj-lt"/>
              <a:buAutoNum type="arabicPeriod"/>
            </a:pPr>
            <a:r>
              <a:rPr lang="en-US" dirty="0"/>
              <a:t>Archers may not allow anyone to hold a target for them.</a:t>
            </a:r>
          </a:p>
          <a:p>
            <a:pPr marL="514350" indent="-514350">
              <a:buFont typeface="+mj-lt"/>
              <a:buAutoNum type="arabicPeriod"/>
            </a:pPr>
            <a:r>
              <a:rPr lang="en-US" dirty="0"/>
              <a:t>Archers must not talk or disturb shooters on either side when they are shooting.</a:t>
            </a:r>
          </a:p>
          <a:p>
            <a:pPr marL="514350" indent="-514350">
              <a:buFont typeface="+mj-lt"/>
              <a:buAutoNum type="arabicPeriod"/>
            </a:pPr>
            <a:r>
              <a:rPr lang="en-US" dirty="0"/>
              <a:t>Archers stay on the Shooting Line until their target partner have shot their last arrows, and then both step back together.</a:t>
            </a:r>
          </a:p>
          <a:p>
            <a:pPr marL="514350" indent="-514350">
              <a:buFont typeface="+mj-lt"/>
              <a:buAutoNum type="arabicPeriod"/>
            </a:pPr>
            <a:r>
              <a:rPr lang="en-US" dirty="0"/>
              <a:t>Use the Proper Whistle codes.</a:t>
            </a:r>
          </a:p>
          <a:p>
            <a:pPr marL="514350" indent="-514350">
              <a:buFont typeface="+mj-lt"/>
              <a:buAutoNum type="arabicPeriod"/>
            </a:pPr>
            <a:r>
              <a:rPr lang="en-US" dirty="0"/>
              <a:t>Use the proper scoring technique.</a:t>
            </a:r>
          </a:p>
          <a:p>
            <a:pPr marL="514350" indent="-514350">
              <a:buFont typeface="+mj-lt"/>
              <a:buAutoNum type="arabicPeriod"/>
            </a:pPr>
            <a:r>
              <a:rPr lang="en-US" dirty="0"/>
              <a:t>Always walk on the range.</a:t>
            </a:r>
          </a:p>
          <a:p>
            <a:pPr marL="514350" indent="-514350">
              <a:buFont typeface="+mj-lt"/>
              <a:buAutoNum type="arabicPeriod"/>
            </a:pPr>
            <a:endParaRPr lang="en-US" dirty="0"/>
          </a:p>
        </p:txBody>
      </p:sp>
    </p:spTree>
    <p:extLst>
      <p:ext uri="{BB962C8B-B14F-4D97-AF65-F5344CB8AC3E}">
        <p14:creationId xmlns:p14="http://schemas.microsoft.com/office/powerpoint/2010/main" val="1362821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39357E-6E09-BDFF-2CE4-3E5A6BD9BF73}"/>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Range Rules</a:t>
            </a:r>
          </a:p>
        </p:txBody>
      </p:sp>
      <p:pic>
        <p:nvPicPr>
          <p:cNvPr id="4" name="Content Placeholder 3">
            <a:extLst>
              <a:ext uri="{FF2B5EF4-FFF2-40B4-BE49-F238E27FC236}">
                <a16:creationId xmlns:a16="http://schemas.microsoft.com/office/drawing/2014/main" id="{5A8C51B3-D919-000E-66AF-0246C1E1A0C3}"/>
              </a:ext>
            </a:extLst>
          </p:cNvPr>
          <p:cNvPicPr>
            <a:picLocks noGrp="1" noChangeAspect="1"/>
          </p:cNvPicPr>
          <p:nvPr>
            <p:ph idx="1"/>
          </p:nvPr>
        </p:nvPicPr>
        <p:blipFill>
          <a:blip r:embed="rId2"/>
          <a:stretch>
            <a:fillRect/>
          </a:stretch>
        </p:blipFill>
        <p:spPr>
          <a:xfrm rot="5400000">
            <a:off x="3694906" y="778566"/>
            <a:ext cx="4802187" cy="6626432"/>
          </a:xfrm>
          <a:prstGeom prst="rect">
            <a:avLst/>
          </a:prstGeom>
        </p:spPr>
      </p:pic>
    </p:spTree>
    <p:extLst>
      <p:ext uri="{BB962C8B-B14F-4D97-AF65-F5344CB8AC3E}">
        <p14:creationId xmlns:p14="http://schemas.microsoft.com/office/powerpoint/2010/main" val="1699487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8EE3F5-9E3F-0BB1-65F7-FB9571EF3ED6}"/>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1" name="Text Placeholder 10">
            <a:extLst>
              <a:ext uri="{FF2B5EF4-FFF2-40B4-BE49-F238E27FC236}">
                <a16:creationId xmlns:a16="http://schemas.microsoft.com/office/drawing/2014/main" id="{40EAB626-C79D-4482-AE76-8569AC92BBB7}"/>
              </a:ext>
            </a:extLst>
          </p:cNvPr>
          <p:cNvSpPr>
            <a:spLocks noGrp="1"/>
          </p:cNvSpPr>
          <p:nvPr>
            <p:ph type="body" idx="1"/>
          </p:nvPr>
        </p:nvSpPr>
        <p:spPr>
          <a:xfrm>
            <a:off x="836612" y="1681163"/>
            <a:ext cx="10515600" cy="823912"/>
          </a:xfrm>
        </p:spPr>
        <p:txBody>
          <a:bodyPr anchor="ctr">
            <a:normAutofit/>
          </a:bodyPr>
          <a:lstStyle/>
          <a:p>
            <a:pPr algn="ctr"/>
            <a:r>
              <a:rPr lang="en-US" sz="2800" b="0" u="sng" dirty="0">
                <a:latin typeface="+mj-lt"/>
              </a:rPr>
              <a:t>Eye Dominance</a:t>
            </a:r>
          </a:p>
        </p:txBody>
      </p:sp>
      <p:pic>
        <p:nvPicPr>
          <p:cNvPr id="7" name="Content Placeholder 8" descr="A child in a scout uniform holding his hands over his eyes&#10;&#10;Description automatically generated">
            <a:extLst>
              <a:ext uri="{FF2B5EF4-FFF2-40B4-BE49-F238E27FC236}">
                <a16:creationId xmlns:a16="http://schemas.microsoft.com/office/drawing/2014/main" id="{B5DAA6AB-6964-0FEE-9EE6-DB1A409F7E63}"/>
              </a:ext>
            </a:extLst>
          </p:cNvPr>
          <p:cNvPicPr>
            <a:picLocks noGrp="1" noChangeAspect="1"/>
          </p:cNvPicPr>
          <p:nvPr>
            <p:ph sz="half" idx="2"/>
          </p:nvPr>
        </p:nvPicPr>
        <p:blipFill>
          <a:blip r:embed="rId2"/>
          <a:stretch>
            <a:fillRect/>
          </a:stretch>
        </p:blipFill>
        <p:spPr>
          <a:xfrm>
            <a:off x="1663580" y="2505075"/>
            <a:ext cx="3510202" cy="3684588"/>
          </a:xfrm>
        </p:spPr>
      </p:pic>
      <p:sp>
        <p:nvSpPr>
          <p:cNvPr id="10" name="Content Placeholder 5">
            <a:extLst>
              <a:ext uri="{FF2B5EF4-FFF2-40B4-BE49-F238E27FC236}">
                <a16:creationId xmlns:a16="http://schemas.microsoft.com/office/drawing/2014/main" id="{EAAD9675-983B-288D-FEE6-A8D9F8833450}"/>
              </a:ext>
            </a:extLst>
          </p:cNvPr>
          <p:cNvSpPr>
            <a:spLocks noGrp="1"/>
          </p:cNvSpPr>
          <p:nvPr>
            <p:ph sz="quarter" idx="4"/>
          </p:nvPr>
        </p:nvSpPr>
        <p:spPr/>
        <p:txBody>
          <a:bodyPr>
            <a:normAutofit lnSpcReduction="10000"/>
          </a:bodyPr>
          <a:lstStyle/>
          <a:p>
            <a:r>
              <a:rPr lang="en-US" dirty="0">
                <a:latin typeface="+mj-lt"/>
              </a:rPr>
              <a:t>To find which eye is dominant, have participant extend both arms in front of them and form a small hole with their thumbs and index fingers. Instruct them to look at your nose. The eye that you see is their dominant eye. (It is possible that they are cross eye dominant or dominant eye and hand are not the same).</a:t>
            </a:r>
          </a:p>
        </p:txBody>
      </p:sp>
    </p:spTree>
    <p:extLst>
      <p:ext uri="{BB962C8B-B14F-4D97-AF65-F5344CB8AC3E}">
        <p14:creationId xmlns:p14="http://schemas.microsoft.com/office/powerpoint/2010/main" val="1799376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D79178-3157-746C-ABC7-065ECE980A36}"/>
              </a:ext>
            </a:extLst>
          </p:cNvPr>
          <p:cNvSpPr>
            <a:spLocks noGrp="1"/>
          </p:cNvSpPr>
          <p:nvPr>
            <p:ph type="title"/>
          </p:nvPr>
        </p:nvSpPr>
        <p:spPr>
          <a:xfrm>
            <a:off x="0" y="365125"/>
            <a:ext cx="12192000" cy="1325563"/>
          </a:xfrm>
        </p:spPr>
        <p:txBody>
          <a:bodyPr/>
          <a:lstStyle/>
          <a:p>
            <a:pPr algn="ctr"/>
            <a:r>
              <a:rPr lang="en-US" dirty="0"/>
              <a:t>Section II</a:t>
            </a:r>
            <a:br>
              <a:rPr lang="en-US" dirty="0"/>
            </a:br>
            <a:r>
              <a:rPr lang="en-US" sz="2800" dirty="0"/>
              <a:t>Archery Shooting Basics</a:t>
            </a:r>
          </a:p>
        </p:txBody>
      </p:sp>
      <p:sp>
        <p:nvSpPr>
          <p:cNvPr id="8" name="Text Placeholder 7">
            <a:extLst>
              <a:ext uri="{FF2B5EF4-FFF2-40B4-BE49-F238E27FC236}">
                <a16:creationId xmlns:a16="http://schemas.microsoft.com/office/drawing/2014/main" id="{A043B3EA-8C8D-B6C6-52DA-B951A37DC1D6}"/>
              </a:ext>
            </a:extLst>
          </p:cNvPr>
          <p:cNvSpPr>
            <a:spLocks noGrp="1"/>
          </p:cNvSpPr>
          <p:nvPr>
            <p:ph type="body" idx="1"/>
          </p:nvPr>
        </p:nvSpPr>
        <p:spPr>
          <a:xfrm>
            <a:off x="836612" y="1681163"/>
            <a:ext cx="10518776" cy="823912"/>
          </a:xfrm>
        </p:spPr>
        <p:txBody>
          <a:bodyPr anchor="ctr">
            <a:normAutofit/>
          </a:bodyPr>
          <a:lstStyle/>
          <a:p>
            <a:pPr algn="ctr"/>
            <a:r>
              <a:rPr lang="en-US" sz="2800" u="sng" dirty="0">
                <a:latin typeface="+mj-lt"/>
              </a:rPr>
              <a:t>Stance</a:t>
            </a:r>
          </a:p>
        </p:txBody>
      </p:sp>
      <p:graphicFrame>
        <p:nvGraphicFramePr>
          <p:cNvPr id="13" name="Content Placeholder 2">
            <a:extLst>
              <a:ext uri="{FF2B5EF4-FFF2-40B4-BE49-F238E27FC236}">
                <a16:creationId xmlns:a16="http://schemas.microsoft.com/office/drawing/2014/main" id="{B9240AFD-2606-5248-8ED1-04069CD16800}"/>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8">
            <a:extLst>
              <a:ext uri="{FF2B5EF4-FFF2-40B4-BE49-F238E27FC236}">
                <a16:creationId xmlns:a16="http://schemas.microsoft.com/office/drawing/2014/main" id="{64DF1CD9-D3EE-EB8A-7DBB-CD4E8DAC93D4}"/>
              </a:ext>
            </a:extLst>
          </p:cNvPr>
          <p:cNvPicPr>
            <a:picLocks noGrp="1" noChangeAspect="1"/>
          </p:cNvPicPr>
          <p:nvPr>
            <p:ph sz="quarter" idx="4"/>
          </p:nvPr>
        </p:nvPicPr>
        <p:blipFill>
          <a:blip r:embed="rId7"/>
          <a:stretch>
            <a:fillRect/>
          </a:stretch>
        </p:blipFill>
        <p:spPr>
          <a:xfrm>
            <a:off x="6495419" y="2505075"/>
            <a:ext cx="4536750" cy="3684588"/>
          </a:xfrm>
        </p:spPr>
      </p:pic>
    </p:spTree>
    <p:extLst>
      <p:ext uri="{BB962C8B-B14F-4D97-AF65-F5344CB8AC3E}">
        <p14:creationId xmlns:p14="http://schemas.microsoft.com/office/powerpoint/2010/main" val="1832384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pic>
        <p:nvPicPr>
          <p:cNvPr id="16" name="Content Placeholder 15">
            <a:extLst>
              <a:ext uri="{FF2B5EF4-FFF2-40B4-BE49-F238E27FC236}">
                <a16:creationId xmlns:a16="http://schemas.microsoft.com/office/drawing/2014/main" id="{3640E89A-628A-752E-E990-D34A38767888}"/>
              </a:ext>
            </a:extLst>
          </p:cNvPr>
          <p:cNvPicPr>
            <a:picLocks noGrp="1" noChangeAspect="1"/>
          </p:cNvPicPr>
          <p:nvPr>
            <p:ph sz="quarter" idx="4"/>
          </p:nvPr>
        </p:nvPicPr>
        <p:blipFill>
          <a:blip r:embed="rId2"/>
          <a:stretch>
            <a:fillRect/>
          </a:stretch>
        </p:blipFill>
        <p:spPr>
          <a:xfrm>
            <a:off x="6515894" y="2690019"/>
            <a:ext cx="4495800" cy="3314700"/>
          </a:xfrm>
        </p:spPr>
      </p:pic>
      <p:graphicFrame>
        <p:nvGraphicFramePr>
          <p:cNvPr id="18" name="Content Placeholder 10">
            <a:extLst>
              <a:ext uri="{FF2B5EF4-FFF2-40B4-BE49-F238E27FC236}">
                <a16:creationId xmlns:a16="http://schemas.microsoft.com/office/drawing/2014/main" id="{5C90DEBA-66F2-C12A-D7D0-E24B0EB21CE1}"/>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Nock The Arrow</a:t>
            </a:r>
          </a:p>
        </p:txBody>
      </p:sp>
    </p:spTree>
    <p:extLst>
      <p:ext uri="{BB962C8B-B14F-4D97-AF65-F5344CB8AC3E}">
        <p14:creationId xmlns:p14="http://schemas.microsoft.com/office/powerpoint/2010/main" val="1588887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Hook and Grip</a:t>
            </a:r>
          </a:p>
        </p:txBody>
      </p:sp>
      <p:graphicFrame>
        <p:nvGraphicFramePr>
          <p:cNvPr id="16" name="Content Placeholder 2">
            <a:extLst>
              <a:ext uri="{FF2B5EF4-FFF2-40B4-BE49-F238E27FC236}">
                <a16:creationId xmlns:a16="http://schemas.microsoft.com/office/drawing/2014/main" id="{2BA07531-3EF4-F3D8-DAB2-E1FF1D14EB78}"/>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Content Placeholder 11" descr="A person holding a bow and arrow&#10;&#10;Description automatically generated">
            <a:extLst>
              <a:ext uri="{FF2B5EF4-FFF2-40B4-BE49-F238E27FC236}">
                <a16:creationId xmlns:a16="http://schemas.microsoft.com/office/drawing/2014/main" id="{6711DAB5-378A-8DA6-DA9B-6090CA93AE6A}"/>
              </a:ext>
            </a:extLst>
          </p:cNvPr>
          <p:cNvPicPr>
            <a:picLocks noGrp="1" noChangeAspect="1"/>
          </p:cNvPicPr>
          <p:nvPr>
            <p:ph sz="quarter" idx="4"/>
          </p:nvPr>
        </p:nvPicPr>
        <p:blipFill>
          <a:blip r:embed="rId7"/>
          <a:stretch>
            <a:fillRect/>
          </a:stretch>
        </p:blipFill>
        <p:spPr>
          <a:xfrm>
            <a:off x="7252494" y="2645569"/>
            <a:ext cx="3022600" cy="3403600"/>
          </a:xfrm>
        </p:spPr>
      </p:pic>
    </p:spTree>
    <p:extLst>
      <p:ext uri="{BB962C8B-B14F-4D97-AF65-F5344CB8AC3E}">
        <p14:creationId xmlns:p14="http://schemas.microsoft.com/office/powerpoint/2010/main" val="4149747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Raise the Bow</a:t>
            </a:r>
          </a:p>
        </p:txBody>
      </p:sp>
      <p:graphicFrame>
        <p:nvGraphicFramePr>
          <p:cNvPr id="27" name="Content Placeholder 2">
            <a:extLst>
              <a:ext uri="{FF2B5EF4-FFF2-40B4-BE49-F238E27FC236}">
                <a16:creationId xmlns:a16="http://schemas.microsoft.com/office/drawing/2014/main" id="{D46BCAA2-4A68-F063-4887-9AE228CBA239}"/>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descr="A person shooting a bow&#10;&#10;Description automatically generated">
            <a:extLst>
              <a:ext uri="{FF2B5EF4-FFF2-40B4-BE49-F238E27FC236}">
                <a16:creationId xmlns:a16="http://schemas.microsoft.com/office/drawing/2014/main" id="{95EBD36B-22D1-AE7D-606F-D325288B0CA6}"/>
              </a:ext>
            </a:extLst>
          </p:cNvPr>
          <p:cNvPicPr>
            <a:picLocks noGrp="1" noChangeAspect="1"/>
          </p:cNvPicPr>
          <p:nvPr>
            <p:ph sz="quarter" idx="4"/>
          </p:nvPr>
        </p:nvPicPr>
        <p:blipFill>
          <a:blip r:embed="rId7"/>
          <a:stretch>
            <a:fillRect/>
          </a:stretch>
        </p:blipFill>
        <p:spPr>
          <a:xfrm>
            <a:off x="7142952" y="2505075"/>
            <a:ext cx="3241683" cy="3684588"/>
          </a:xfrm>
        </p:spPr>
      </p:pic>
    </p:spTree>
    <p:extLst>
      <p:ext uri="{BB962C8B-B14F-4D97-AF65-F5344CB8AC3E}">
        <p14:creationId xmlns:p14="http://schemas.microsoft.com/office/powerpoint/2010/main" val="25902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B513-D3BF-471A-6334-0C235897806B}"/>
              </a:ext>
            </a:extLst>
          </p:cNvPr>
          <p:cNvSpPr>
            <a:spLocks noGrp="1"/>
          </p:cNvSpPr>
          <p:nvPr>
            <p:ph type="title"/>
          </p:nvPr>
        </p:nvSpPr>
        <p:spPr>
          <a:xfrm>
            <a:off x="0" y="365125"/>
            <a:ext cx="12192000" cy="1325563"/>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DC5897B8-880F-96F7-3022-174F156CE8DF}"/>
              </a:ext>
            </a:extLst>
          </p:cNvPr>
          <p:cNvSpPr>
            <a:spLocks noGrp="1"/>
          </p:cNvSpPr>
          <p:nvPr>
            <p:ph idx="1"/>
          </p:nvPr>
        </p:nvSpPr>
        <p:spPr/>
        <p:txBody>
          <a:bodyPr/>
          <a:lstStyle/>
          <a:p>
            <a:r>
              <a:rPr lang="en-US" dirty="0"/>
              <a:t>Section I (Continued)</a:t>
            </a:r>
          </a:p>
          <a:p>
            <a:pPr marL="914400" lvl="1" indent="-457200">
              <a:buFont typeface="+mj-lt"/>
              <a:buAutoNum type="alphaUcPeriod" startAt="5"/>
            </a:pPr>
            <a:r>
              <a:rPr lang="en-US" dirty="0"/>
              <a:t>Range Layout</a:t>
            </a:r>
          </a:p>
          <a:p>
            <a:pPr marL="1371600" lvl="2" indent="-457200">
              <a:buFont typeface="+mj-lt"/>
              <a:buAutoNum type="arabicPeriod"/>
            </a:pPr>
            <a:r>
              <a:rPr lang="en-US" dirty="0"/>
              <a:t>This topic is to be taught on the archery range which was set up at the beginning of this section.</a:t>
            </a:r>
          </a:p>
          <a:p>
            <a:pPr marL="1371600" lvl="2" indent="-457200">
              <a:buFont typeface="+mj-lt"/>
              <a:buAutoNum type="arabicPeriod"/>
            </a:pPr>
            <a:r>
              <a:rPr lang="en-US" dirty="0"/>
              <a:t>Review the range layout, safety fencing, backstop, entryway, range flag, target spacing, waiting line, shooting line, and bow racks and quivers.</a:t>
            </a:r>
          </a:p>
          <a:p>
            <a:pPr marL="914400" lvl="1" indent="-457200">
              <a:buFont typeface="+mj-lt"/>
              <a:buAutoNum type="alphaUcPeriod" startAt="5"/>
            </a:pPr>
            <a:r>
              <a:rPr lang="en-US" dirty="0"/>
              <a:t>Range Operations Rules</a:t>
            </a:r>
          </a:p>
          <a:p>
            <a:pPr marL="1371600" lvl="2" indent="-457200">
              <a:buFont typeface="+mj-lt"/>
              <a:buAutoNum type="arabicPeriod"/>
            </a:pPr>
            <a:r>
              <a:rPr lang="en-US" dirty="0"/>
              <a:t>Review range operation rules, including a sample Range Rules poster.</a:t>
            </a:r>
          </a:p>
          <a:p>
            <a:endParaRPr lang="en-US" dirty="0"/>
          </a:p>
        </p:txBody>
      </p:sp>
    </p:spTree>
    <p:extLst>
      <p:ext uri="{BB962C8B-B14F-4D97-AF65-F5344CB8AC3E}">
        <p14:creationId xmlns:p14="http://schemas.microsoft.com/office/powerpoint/2010/main" val="97209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Draw</a:t>
            </a:r>
          </a:p>
        </p:txBody>
      </p:sp>
      <p:sp>
        <p:nvSpPr>
          <p:cNvPr id="3" name="Content Placeholder 2">
            <a:extLst>
              <a:ext uri="{FF2B5EF4-FFF2-40B4-BE49-F238E27FC236}">
                <a16:creationId xmlns:a16="http://schemas.microsoft.com/office/drawing/2014/main" id="{DB39DB63-732B-951C-1549-B20AC787DA8F}"/>
              </a:ext>
            </a:extLst>
          </p:cNvPr>
          <p:cNvSpPr>
            <a:spLocks noGrp="1"/>
          </p:cNvSpPr>
          <p:nvPr>
            <p:ph sz="half" idx="2"/>
          </p:nvPr>
        </p:nvSpPr>
        <p:spPr/>
        <p:txBody>
          <a:bodyPr/>
          <a:lstStyle/>
          <a:p>
            <a:r>
              <a:rPr lang="en-US" dirty="0"/>
              <a:t>Pull the bowstring back towards the face. The draw is seamless and smooth</a:t>
            </a:r>
          </a:p>
        </p:txBody>
      </p:sp>
      <p:pic>
        <p:nvPicPr>
          <p:cNvPr id="8" name="Content Placeholder 7">
            <a:extLst>
              <a:ext uri="{FF2B5EF4-FFF2-40B4-BE49-F238E27FC236}">
                <a16:creationId xmlns:a16="http://schemas.microsoft.com/office/drawing/2014/main" id="{C34D99FA-CCA8-531D-6819-F47869479030}"/>
              </a:ext>
            </a:extLst>
          </p:cNvPr>
          <p:cNvPicPr>
            <a:picLocks noGrp="1" noChangeAspect="1"/>
          </p:cNvPicPr>
          <p:nvPr>
            <p:ph sz="quarter" idx="4"/>
          </p:nvPr>
        </p:nvPicPr>
        <p:blipFill>
          <a:blip r:embed="rId2"/>
          <a:stretch>
            <a:fillRect/>
          </a:stretch>
        </p:blipFill>
        <p:spPr>
          <a:xfrm>
            <a:off x="7180978" y="2505075"/>
            <a:ext cx="3165631" cy="3684588"/>
          </a:xfrm>
        </p:spPr>
      </p:pic>
    </p:spTree>
    <p:extLst>
      <p:ext uri="{BB962C8B-B14F-4D97-AF65-F5344CB8AC3E}">
        <p14:creationId xmlns:p14="http://schemas.microsoft.com/office/powerpoint/2010/main" val="2551521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Anchor</a:t>
            </a:r>
          </a:p>
        </p:txBody>
      </p:sp>
      <p:graphicFrame>
        <p:nvGraphicFramePr>
          <p:cNvPr id="17" name="Content Placeholder 2">
            <a:extLst>
              <a:ext uri="{FF2B5EF4-FFF2-40B4-BE49-F238E27FC236}">
                <a16:creationId xmlns:a16="http://schemas.microsoft.com/office/drawing/2014/main" id="{77B262AA-6956-CCB8-DECF-2C3B5D095DE4}"/>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a:extLst>
              <a:ext uri="{FF2B5EF4-FFF2-40B4-BE49-F238E27FC236}">
                <a16:creationId xmlns:a16="http://schemas.microsoft.com/office/drawing/2014/main" id="{20D52304-9F9A-BEEA-3335-D9FA19E2D3E0}"/>
              </a:ext>
            </a:extLst>
          </p:cNvPr>
          <p:cNvPicPr>
            <a:picLocks noGrp="1" noChangeAspect="1"/>
          </p:cNvPicPr>
          <p:nvPr>
            <p:ph sz="quarter" idx="4"/>
          </p:nvPr>
        </p:nvPicPr>
        <p:blipFill>
          <a:blip r:embed="rId7"/>
          <a:stretch>
            <a:fillRect/>
          </a:stretch>
        </p:blipFill>
        <p:spPr>
          <a:xfrm>
            <a:off x="7398327" y="2505075"/>
            <a:ext cx="3953885" cy="3684588"/>
          </a:xfrm>
        </p:spPr>
      </p:pic>
    </p:spTree>
    <p:extLst>
      <p:ext uri="{BB962C8B-B14F-4D97-AF65-F5344CB8AC3E}">
        <p14:creationId xmlns:p14="http://schemas.microsoft.com/office/powerpoint/2010/main" val="910619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Hold</a:t>
            </a:r>
          </a:p>
        </p:txBody>
      </p:sp>
      <p:sp>
        <p:nvSpPr>
          <p:cNvPr id="3" name="Content Placeholder 2">
            <a:extLst>
              <a:ext uri="{FF2B5EF4-FFF2-40B4-BE49-F238E27FC236}">
                <a16:creationId xmlns:a16="http://schemas.microsoft.com/office/drawing/2014/main" id="{54050F4F-8695-245A-211E-B95009726C93}"/>
              </a:ext>
            </a:extLst>
          </p:cNvPr>
          <p:cNvSpPr>
            <a:spLocks noGrp="1"/>
          </p:cNvSpPr>
          <p:nvPr>
            <p:ph sz="half" idx="2"/>
          </p:nvPr>
        </p:nvSpPr>
        <p:spPr/>
        <p:txBody>
          <a:bodyPr/>
          <a:lstStyle/>
          <a:p>
            <a:r>
              <a:rPr lang="en-US" dirty="0"/>
              <a:t>Move the draw arm and elbow slightly behind the arrow to brace the draw weight of the bow. Tension of holding the bow is not transferred from shoulder and arm muscles to the back muscles</a:t>
            </a:r>
          </a:p>
        </p:txBody>
      </p:sp>
      <p:pic>
        <p:nvPicPr>
          <p:cNvPr id="8" name="Content Placeholder 7">
            <a:extLst>
              <a:ext uri="{FF2B5EF4-FFF2-40B4-BE49-F238E27FC236}">
                <a16:creationId xmlns:a16="http://schemas.microsoft.com/office/drawing/2014/main" id="{A3CE238D-EE26-AEED-0C14-3DBBC3813DCB}"/>
              </a:ext>
            </a:extLst>
          </p:cNvPr>
          <p:cNvPicPr>
            <a:picLocks noGrp="1" noChangeAspect="1"/>
          </p:cNvPicPr>
          <p:nvPr>
            <p:ph sz="quarter" idx="4"/>
          </p:nvPr>
        </p:nvPicPr>
        <p:blipFill>
          <a:blip r:embed="rId2"/>
          <a:stretch>
            <a:fillRect/>
          </a:stretch>
        </p:blipFill>
        <p:spPr>
          <a:xfrm>
            <a:off x="6757194" y="2639219"/>
            <a:ext cx="4013200" cy="3416300"/>
          </a:xfrm>
        </p:spPr>
      </p:pic>
    </p:spTree>
    <p:extLst>
      <p:ext uri="{BB962C8B-B14F-4D97-AF65-F5344CB8AC3E}">
        <p14:creationId xmlns:p14="http://schemas.microsoft.com/office/powerpoint/2010/main" val="603752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Aim</a:t>
            </a:r>
          </a:p>
        </p:txBody>
      </p:sp>
      <p:graphicFrame>
        <p:nvGraphicFramePr>
          <p:cNvPr id="17" name="Content Placeholder 2">
            <a:extLst>
              <a:ext uri="{FF2B5EF4-FFF2-40B4-BE49-F238E27FC236}">
                <a16:creationId xmlns:a16="http://schemas.microsoft.com/office/drawing/2014/main" id="{F2DF2131-7BD7-0AA8-A699-F6473A1BEFD4}"/>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a:extLst>
              <a:ext uri="{FF2B5EF4-FFF2-40B4-BE49-F238E27FC236}">
                <a16:creationId xmlns:a16="http://schemas.microsoft.com/office/drawing/2014/main" id="{4D7C5AEC-D42C-CA1C-4C74-6EFFF450E60F}"/>
              </a:ext>
            </a:extLst>
          </p:cNvPr>
          <p:cNvPicPr>
            <a:picLocks noGrp="1" noChangeAspect="1"/>
          </p:cNvPicPr>
          <p:nvPr>
            <p:ph sz="quarter" idx="4"/>
          </p:nvPr>
        </p:nvPicPr>
        <p:blipFill>
          <a:blip r:embed="rId7"/>
          <a:stretch>
            <a:fillRect/>
          </a:stretch>
        </p:blipFill>
        <p:spPr>
          <a:xfrm>
            <a:off x="7258318" y="2505075"/>
            <a:ext cx="3010951" cy="3684588"/>
          </a:xfrm>
        </p:spPr>
      </p:pic>
    </p:spTree>
    <p:extLst>
      <p:ext uri="{BB962C8B-B14F-4D97-AF65-F5344CB8AC3E}">
        <p14:creationId xmlns:p14="http://schemas.microsoft.com/office/powerpoint/2010/main" val="90022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Release/Follow-Through</a:t>
            </a:r>
          </a:p>
        </p:txBody>
      </p:sp>
      <p:graphicFrame>
        <p:nvGraphicFramePr>
          <p:cNvPr id="21" name="Content Placeholder 2">
            <a:extLst>
              <a:ext uri="{FF2B5EF4-FFF2-40B4-BE49-F238E27FC236}">
                <a16:creationId xmlns:a16="http://schemas.microsoft.com/office/drawing/2014/main" id="{F526932E-2155-D2D8-EFA1-D0316D1B0D27}"/>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a:extLst>
              <a:ext uri="{FF2B5EF4-FFF2-40B4-BE49-F238E27FC236}">
                <a16:creationId xmlns:a16="http://schemas.microsoft.com/office/drawing/2014/main" id="{5C54F808-B8B2-F098-EC74-36EE50A38709}"/>
              </a:ext>
            </a:extLst>
          </p:cNvPr>
          <p:cNvPicPr>
            <a:picLocks noGrp="1" noChangeAspect="1"/>
          </p:cNvPicPr>
          <p:nvPr>
            <p:ph sz="quarter" idx="4"/>
          </p:nvPr>
        </p:nvPicPr>
        <p:blipFill>
          <a:blip r:embed="rId7"/>
          <a:stretch>
            <a:fillRect/>
          </a:stretch>
        </p:blipFill>
        <p:spPr>
          <a:xfrm>
            <a:off x="6490494" y="2588419"/>
            <a:ext cx="4546600" cy="3517900"/>
          </a:xfrm>
        </p:spPr>
      </p:pic>
    </p:spTree>
    <p:extLst>
      <p:ext uri="{BB962C8B-B14F-4D97-AF65-F5344CB8AC3E}">
        <p14:creationId xmlns:p14="http://schemas.microsoft.com/office/powerpoint/2010/main" val="2718714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Retrieve the Arrows</a:t>
            </a:r>
          </a:p>
        </p:txBody>
      </p:sp>
      <p:sp>
        <p:nvSpPr>
          <p:cNvPr id="3" name="Content Placeholder 2">
            <a:extLst>
              <a:ext uri="{FF2B5EF4-FFF2-40B4-BE49-F238E27FC236}">
                <a16:creationId xmlns:a16="http://schemas.microsoft.com/office/drawing/2014/main" id="{CD19785B-9515-8A1B-9EA5-F3E61C233181}"/>
              </a:ext>
            </a:extLst>
          </p:cNvPr>
          <p:cNvSpPr>
            <a:spLocks noGrp="1"/>
          </p:cNvSpPr>
          <p:nvPr>
            <p:ph sz="half" idx="2"/>
          </p:nvPr>
        </p:nvSpPr>
        <p:spPr>
          <a:xfrm>
            <a:off x="839788" y="2505075"/>
            <a:ext cx="10512424" cy="3684588"/>
          </a:xfrm>
        </p:spPr>
        <p:txBody>
          <a:bodyPr>
            <a:normAutofit fontScale="92500" lnSpcReduction="10000"/>
          </a:bodyPr>
          <a:lstStyle/>
          <a:p>
            <a:pPr marL="514350" indent="-514350">
              <a:buFont typeface="+mj-lt"/>
              <a:buAutoNum type="arabicPeriod"/>
            </a:pPr>
            <a:r>
              <a:rPr lang="en-US" dirty="0"/>
              <a:t>Follow the proper commands to move the the target line. ( Three whistle blasts.) Archers should walk slowly to the target line and watch for arrows on the ground</a:t>
            </a:r>
          </a:p>
          <a:p>
            <a:pPr marL="514350" indent="-514350">
              <a:buFont typeface="+mj-lt"/>
              <a:buAutoNum type="arabicPeriod"/>
            </a:pPr>
            <a:r>
              <a:rPr lang="en-US" dirty="0"/>
              <a:t>Remove arrows by standing to the side of the target  and brace it with the side of the body. Place one hand on the target at the base of the arrow. (If two people are shooting at the same target, only one should remove the arrows at a time. The other should stand back at the target line.)</a:t>
            </a:r>
          </a:p>
          <a:p>
            <a:pPr marL="514350" indent="-514350">
              <a:buFont typeface="+mj-lt"/>
              <a:buAutoNum type="arabicPeriod"/>
            </a:pPr>
            <a:r>
              <a:rPr lang="en-US" dirty="0"/>
              <a:t>Grasp the arrow near the target and pull firmly and slowly straight back toward the shooting line.</a:t>
            </a:r>
          </a:p>
          <a:p>
            <a:pPr marL="514350" indent="-514350">
              <a:buFont typeface="+mj-lt"/>
              <a:buAutoNum type="arabicPeriod"/>
            </a:pPr>
            <a:endParaRPr lang="en-US" dirty="0"/>
          </a:p>
        </p:txBody>
      </p:sp>
    </p:spTree>
    <p:extLst>
      <p:ext uri="{BB962C8B-B14F-4D97-AF65-F5344CB8AC3E}">
        <p14:creationId xmlns:p14="http://schemas.microsoft.com/office/powerpoint/2010/main" val="36267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Retrieve the Arrows</a:t>
            </a:r>
          </a:p>
        </p:txBody>
      </p:sp>
      <p:sp>
        <p:nvSpPr>
          <p:cNvPr id="3" name="Content Placeholder 2">
            <a:extLst>
              <a:ext uri="{FF2B5EF4-FFF2-40B4-BE49-F238E27FC236}">
                <a16:creationId xmlns:a16="http://schemas.microsoft.com/office/drawing/2014/main" id="{CD19785B-9515-8A1B-9EA5-F3E61C233181}"/>
              </a:ext>
            </a:extLst>
          </p:cNvPr>
          <p:cNvSpPr>
            <a:spLocks noGrp="1"/>
          </p:cNvSpPr>
          <p:nvPr>
            <p:ph sz="half" idx="2"/>
          </p:nvPr>
        </p:nvSpPr>
        <p:spPr>
          <a:xfrm>
            <a:off x="839788" y="2505075"/>
            <a:ext cx="10512424" cy="3684588"/>
          </a:xfrm>
        </p:spPr>
        <p:txBody>
          <a:bodyPr>
            <a:normAutofit/>
          </a:bodyPr>
          <a:lstStyle/>
          <a:p>
            <a:pPr marL="514350" indent="-514350">
              <a:buFont typeface="+mj-lt"/>
              <a:buAutoNum type="arabicPeriod" startAt="4"/>
            </a:pPr>
            <a:r>
              <a:rPr lang="en-US" dirty="0"/>
              <a:t>Place the arrow on the ground</a:t>
            </a:r>
          </a:p>
          <a:p>
            <a:pPr marL="514350" indent="-514350">
              <a:buFont typeface="+mj-lt"/>
              <a:buAutoNum type="arabicPeriod" startAt="4"/>
            </a:pPr>
            <a:r>
              <a:rPr lang="en-US" dirty="0"/>
              <a:t>Remove the others in the same manner and place them on the ground.</a:t>
            </a:r>
          </a:p>
          <a:p>
            <a:pPr marL="514350" indent="-514350">
              <a:buFont typeface="+mj-lt"/>
              <a:buAutoNum type="arabicPeriod" startAt="4"/>
            </a:pPr>
            <a:r>
              <a:rPr lang="en-US" dirty="0"/>
              <a:t>After all the arrows have been removed, pick  up the arrows from the ground. If an arrow is buried under the grass, it should be withdrawn by pulling it forward without lifting until it it clear of the grass.</a:t>
            </a:r>
          </a:p>
        </p:txBody>
      </p:sp>
    </p:spTree>
    <p:extLst>
      <p:ext uri="{BB962C8B-B14F-4D97-AF65-F5344CB8AC3E}">
        <p14:creationId xmlns:p14="http://schemas.microsoft.com/office/powerpoint/2010/main" val="708119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Archery Shooting Basics</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Retrieve the Arrows</a:t>
            </a:r>
          </a:p>
        </p:txBody>
      </p:sp>
      <p:sp>
        <p:nvSpPr>
          <p:cNvPr id="3" name="Content Placeholder 2">
            <a:extLst>
              <a:ext uri="{FF2B5EF4-FFF2-40B4-BE49-F238E27FC236}">
                <a16:creationId xmlns:a16="http://schemas.microsoft.com/office/drawing/2014/main" id="{CD19785B-9515-8A1B-9EA5-F3E61C233181}"/>
              </a:ext>
            </a:extLst>
          </p:cNvPr>
          <p:cNvSpPr>
            <a:spLocks noGrp="1"/>
          </p:cNvSpPr>
          <p:nvPr>
            <p:ph sz="half" idx="2"/>
          </p:nvPr>
        </p:nvSpPr>
        <p:spPr>
          <a:xfrm>
            <a:off x="839788" y="2505075"/>
            <a:ext cx="10512424" cy="3684588"/>
          </a:xfrm>
        </p:spPr>
        <p:txBody>
          <a:bodyPr>
            <a:normAutofit/>
          </a:bodyPr>
          <a:lstStyle/>
          <a:p>
            <a:pPr marL="514350" indent="-514350">
              <a:buFont typeface="+mj-lt"/>
              <a:buAutoNum type="arabicPeriod" startAt="7"/>
            </a:pPr>
            <a:r>
              <a:rPr lang="en-US" dirty="0"/>
              <a:t>Walk back to the shooting line carrying the  arrows parallel to the ground with both hands in front of body. (zombie walk) Place arrows into the quiver, point down. If you have on body quiver place arrows in the quiver.</a:t>
            </a:r>
          </a:p>
          <a:p>
            <a:pPr marL="514350" indent="-514350">
              <a:buFont typeface="+mj-lt"/>
              <a:buAutoNum type="arabicPeriod" startAt="7"/>
            </a:pPr>
            <a:r>
              <a:rPr lang="en-US" dirty="0"/>
              <a:t>Move of the range or prepare to resume shooting as commanded.</a:t>
            </a:r>
          </a:p>
        </p:txBody>
      </p:sp>
    </p:spTree>
    <p:extLst>
      <p:ext uri="{BB962C8B-B14F-4D97-AF65-F5344CB8AC3E}">
        <p14:creationId xmlns:p14="http://schemas.microsoft.com/office/powerpoint/2010/main" val="2818057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Targets and Scoring</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Target Butts</a:t>
            </a:r>
          </a:p>
        </p:txBody>
      </p:sp>
      <p:graphicFrame>
        <p:nvGraphicFramePr>
          <p:cNvPr id="16" name="Content Placeholder 2">
            <a:extLst>
              <a:ext uri="{FF2B5EF4-FFF2-40B4-BE49-F238E27FC236}">
                <a16:creationId xmlns:a16="http://schemas.microsoft.com/office/drawing/2014/main" id="{CCA39E83-E773-B926-BED6-DA9D49FCC458}"/>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descr="A black cushion on a concrete floor&#10;&#10;Description automatically generated">
            <a:extLst>
              <a:ext uri="{FF2B5EF4-FFF2-40B4-BE49-F238E27FC236}">
                <a16:creationId xmlns:a16="http://schemas.microsoft.com/office/drawing/2014/main" id="{4DDAC21C-8CCD-D1EB-41CA-95B8C3889302}"/>
              </a:ext>
            </a:extLst>
          </p:cNvPr>
          <p:cNvPicPr>
            <a:picLocks noGrp="1" noChangeAspect="1"/>
          </p:cNvPicPr>
          <p:nvPr>
            <p:ph sz="quarter" idx="4"/>
          </p:nvPr>
        </p:nvPicPr>
        <p:blipFill>
          <a:blip r:embed="rId7"/>
          <a:stretch>
            <a:fillRect/>
          </a:stretch>
        </p:blipFill>
        <p:spPr>
          <a:xfrm rot="5400000">
            <a:off x="6921500" y="2965648"/>
            <a:ext cx="3684588" cy="2763441"/>
          </a:xfrm>
        </p:spPr>
      </p:pic>
    </p:spTree>
    <p:extLst>
      <p:ext uri="{BB962C8B-B14F-4D97-AF65-F5344CB8AC3E}">
        <p14:creationId xmlns:p14="http://schemas.microsoft.com/office/powerpoint/2010/main" val="415959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Targets and Scoring</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Target Faces</a:t>
            </a:r>
          </a:p>
        </p:txBody>
      </p:sp>
      <p:sp>
        <p:nvSpPr>
          <p:cNvPr id="3" name="Content Placeholder 2">
            <a:extLst>
              <a:ext uri="{FF2B5EF4-FFF2-40B4-BE49-F238E27FC236}">
                <a16:creationId xmlns:a16="http://schemas.microsoft.com/office/drawing/2014/main" id="{3F430BF7-9468-9DC8-74FF-CED2D35B28E6}"/>
              </a:ext>
            </a:extLst>
          </p:cNvPr>
          <p:cNvSpPr>
            <a:spLocks noGrp="1"/>
          </p:cNvSpPr>
          <p:nvPr>
            <p:ph sz="half" idx="2"/>
          </p:nvPr>
        </p:nvSpPr>
        <p:spPr/>
        <p:txBody>
          <a:bodyPr/>
          <a:lstStyle/>
          <a:p>
            <a:r>
              <a:rPr lang="en-US" dirty="0"/>
              <a:t>The 48-inch standard target face is recommended for use on outdoor ranges.</a:t>
            </a:r>
          </a:p>
          <a:p>
            <a:r>
              <a:rPr lang="en-US" dirty="0"/>
              <a:t>The target is made up of five concentric color zones. Each zone is divided by a thin line into two scoring zones of equal width. Each circle represents the following point values.</a:t>
            </a:r>
          </a:p>
        </p:txBody>
      </p:sp>
      <p:pic>
        <p:nvPicPr>
          <p:cNvPr id="9" name="Content Placeholder 8">
            <a:extLst>
              <a:ext uri="{FF2B5EF4-FFF2-40B4-BE49-F238E27FC236}">
                <a16:creationId xmlns:a16="http://schemas.microsoft.com/office/drawing/2014/main" id="{E352AED7-C0F1-1753-9FD3-55A4180B2839}"/>
              </a:ext>
            </a:extLst>
          </p:cNvPr>
          <p:cNvPicPr>
            <a:picLocks noGrp="1" noChangeAspect="1"/>
          </p:cNvPicPr>
          <p:nvPr>
            <p:ph sz="quarter" idx="4"/>
          </p:nvPr>
        </p:nvPicPr>
        <p:blipFill>
          <a:blip r:embed="rId2"/>
          <a:stretch>
            <a:fillRect/>
          </a:stretch>
        </p:blipFill>
        <p:spPr>
          <a:xfrm>
            <a:off x="6172200" y="2505075"/>
            <a:ext cx="5183188" cy="3684588"/>
          </a:xfrm>
        </p:spPr>
      </p:pic>
    </p:spTree>
    <p:extLst>
      <p:ext uri="{BB962C8B-B14F-4D97-AF65-F5344CB8AC3E}">
        <p14:creationId xmlns:p14="http://schemas.microsoft.com/office/powerpoint/2010/main" val="168083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165D-7E74-3E34-80B1-ADE1389AD038}"/>
              </a:ext>
            </a:extLst>
          </p:cNvPr>
          <p:cNvSpPr>
            <a:spLocks noGrp="1"/>
          </p:cNvSpPr>
          <p:nvPr>
            <p:ph type="title"/>
          </p:nvPr>
        </p:nvSpPr>
        <p:spPr/>
        <p:txBody>
          <a:bodyPr/>
          <a:lstStyle/>
          <a:p>
            <a:pPr algn="ctr"/>
            <a:r>
              <a:rPr lang="en-US" dirty="0"/>
              <a:t>Course Outline</a:t>
            </a:r>
          </a:p>
        </p:txBody>
      </p:sp>
      <p:sp>
        <p:nvSpPr>
          <p:cNvPr id="7" name="Text Placeholder 6">
            <a:extLst>
              <a:ext uri="{FF2B5EF4-FFF2-40B4-BE49-F238E27FC236}">
                <a16:creationId xmlns:a16="http://schemas.microsoft.com/office/drawing/2014/main" id="{8C5BE616-AB7E-0C62-CFB1-8BEE6ED07386}"/>
              </a:ext>
            </a:extLst>
          </p:cNvPr>
          <p:cNvSpPr>
            <a:spLocks noGrp="1"/>
          </p:cNvSpPr>
          <p:nvPr>
            <p:ph type="body" idx="1"/>
          </p:nvPr>
        </p:nvSpPr>
        <p:spPr>
          <a:xfrm>
            <a:off x="839788" y="1692780"/>
            <a:ext cx="10512424" cy="823912"/>
          </a:xfrm>
        </p:spPr>
        <p:txBody>
          <a:bodyPr anchor="b">
            <a:normAutofit/>
          </a:bodyPr>
          <a:lstStyle/>
          <a:p>
            <a:r>
              <a:rPr lang="en-US" sz="2800" b="0" dirty="0"/>
              <a:t>Section II (40 Minutes)</a:t>
            </a:r>
          </a:p>
        </p:txBody>
      </p:sp>
      <p:sp>
        <p:nvSpPr>
          <p:cNvPr id="9" name="Content Placeholder 8">
            <a:extLst>
              <a:ext uri="{FF2B5EF4-FFF2-40B4-BE49-F238E27FC236}">
                <a16:creationId xmlns:a16="http://schemas.microsoft.com/office/drawing/2014/main" id="{6CF3C627-A663-0E79-F458-E5A4E55CE4FD}"/>
              </a:ext>
            </a:extLst>
          </p:cNvPr>
          <p:cNvSpPr>
            <a:spLocks noGrp="1"/>
          </p:cNvSpPr>
          <p:nvPr>
            <p:ph sz="half" idx="2"/>
          </p:nvPr>
        </p:nvSpPr>
        <p:spPr/>
        <p:txBody>
          <a:bodyPr>
            <a:normAutofit lnSpcReduction="10000"/>
          </a:bodyPr>
          <a:lstStyle/>
          <a:p>
            <a:pPr marL="914400" lvl="1" indent="-457200">
              <a:buFont typeface="+mj-lt"/>
              <a:buAutoNum type="alphaUcPeriod"/>
            </a:pPr>
            <a:r>
              <a:rPr lang="en-US" dirty="0"/>
              <a:t>Archery Shooting Basics</a:t>
            </a:r>
          </a:p>
          <a:p>
            <a:pPr marL="1371600" lvl="2" indent="-457200">
              <a:buFont typeface="+mj-lt"/>
              <a:buAutoNum type="arabicPeriod"/>
            </a:pPr>
            <a:r>
              <a:rPr lang="en-US" dirty="0"/>
              <a:t>Eye-Dominance</a:t>
            </a:r>
          </a:p>
          <a:p>
            <a:pPr marL="1371600" lvl="2" indent="-457200">
              <a:buFont typeface="+mj-lt"/>
              <a:buAutoNum type="arabicPeriod"/>
            </a:pPr>
            <a:r>
              <a:rPr lang="en-US" dirty="0"/>
              <a:t>Stance</a:t>
            </a:r>
          </a:p>
          <a:p>
            <a:pPr marL="1371600" lvl="2" indent="-457200">
              <a:buFont typeface="+mj-lt"/>
              <a:buAutoNum type="arabicPeriod"/>
            </a:pPr>
            <a:r>
              <a:rPr lang="en-US" dirty="0"/>
              <a:t>Nock and Arrow</a:t>
            </a:r>
          </a:p>
          <a:p>
            <a:pPr marL="1371600" lvl="2" indent="-457200">
              <a:buFont typeface="+mj-lt"/>
              <a:buAutoNum type="arabicPeriod"/>
            </a:pPr>
            <a:r>
              <a:rPr lang="en-US" dirty="0"/>
              <a:t>Establish the Bow Hold</a:t>
            </a:r>
          </a:p>
          <a:p>
            <a:pPr marL="1371600" lvl="2" indent="-457200">
              <a:buFont typeface="+mj-lt"/>
              <a:buAutoNum type="arabicPeriod"/>
            </a:pPr>
            <a:r>
              <a:rPr lang="en-US" dirty="0"/>
              <a:t>Draw</a:t>
            </a:r>
          </a:p>
          <a:p>
            <a:pPr marL="1371600" lvl="2" indent="-457200">
              <a:buFont typeface="+mj-lt"/>
              <a:buAutoNum type="arabicPeriod"/>
            </a:pPr>
            <a:r>
              <a:rPr lang="en-US" dirty="0"/>
              <a:t>Aim</a:t>
            </a:r>
          </a:p>
          <a:p>
            <a:pPr marL="1371600" lvl="2" indent="-457200">
              <a:buFont typeface="+mj-lt"/>
              <a:buAutoNum type="arabicPeriod"/>
            </a:pPr>
            <a:r>
              <a:rPr lang="en-US" dirty="0"/>
              <a:t>Anchor</a:t>
            </a:r>
          </a:p>
          <a:p>
            <a:pPr marL="1371600" lvl="2" indent="-457200">
              <a:buFont typeface="+mj-lt"/>
              <a:buAutoNum type="arabicPeriod"/>
            </a:pPr>
            <a:r>
              <a:rPr lang="en-US" dirty="0"/>
              <a:t>Release/Loose</a:t>
            </a:r>
          </a:p>
          <a:p>
            <a:pPr marL="1371600" lvl="2" indent="-457200">
              <a:buFont typeface="+mj-lt"/>
              <a:buAutoNum type="arabicPeriod"/>
            </a:pPr>
            <a:r>
              <a:rPr lang="en-US" dirty="0"/>
              <a:t>Follow-Through</a:t>
            </a:r>
          </a:p>
          <a:p>
            <a:pPr marL="1371600" lvl="2" indent="-457200">
              <a:buFont typeface="+mj-lt"/>
              <a:buAutoNum type="arabicPeriod"/>
            </a:pPr>
            <a:r>
              <a:rPr lang="en-US" dirty="0"/>
              <a:t>Retrieve Arrows</a:t>
            </a:r>
          </a:p>
        </p:txBody>
      </p:sp>
      <p:sp>
        <p:nvSpPr>
          <p:cNvPr id="10" name="Content Placeholder 9">
            <a:extLst>
              <a:ext uri="{FF2B5EF4-FFF2-40B4-BE49-F238E27FC236}">
                <a16:creationId xmlns:a16="http://schemas.microsoft.com/office/drawing/2014/main" id="{F9FFAE5C-589F-85A2-285B-E50D89697786}"/>
              </a:ext>
            </a:extLst>
          </p:cNvPr>
          <p:cNvSpPr>
            <a:spLocks noGrp="1"/>
          </p:cNvSpPr>
          <p:nvPr>
            <p:ph sz="quarter" idx="4"/>
          </p:nvPr>
        </p:nvSpPr>
        <p:spPr/>
        <p:txBody>
          <a:bodyPr>
            <a:normAutofit lnSpcReduction="10000"/>
          </a:bodyPr>
          <a:lstStyle/>
          <a:p>
            <a:pPr marL="514350" indent="-514350">
              <a:buFont typeface="+mj-lt"/>
              <a:buAutoNum type="alphaUcPeriod" startAt="2"/>
            </a:pPr>
            <a:r>
              <a:rPr lang="en-US" sz="2400" dirty="0"/>
              <a:t>Targets and Scoring</a:t>
            </a:r>
          </a:p>
          <a:p>
            <a:pPr marL="971550" lvl="1" indent="-514350">
              <a:buFont typeface="+mj-lt"/>
              <a:buAutoNum type="arabicPeriod"/>
            </a:pPr>
            <a:r>
              <a:rPr lang="en-US" sz="2100" dirty="0"/>
              <a:t>Target Butts</a:t>
            </a:r>
          </a:p>
          <a:p>
            <a:pPr marL="971550" lvl="1" indent="-514350">
              <a:buFont typeface="+mj-lt"/>
              <a:buAutoNum type="arabicPeriod"/>
            </a:pPr>
            <a:r>
              <a:rPr lang="en-US" sz="2100" dirty="0"/>
              <a:t>Target Faces (cover scoring targets)</a:t>
            </a:r>
          </a:p>
          <a:p>
            <a:pPr marL="971550" lvl="1" indent="-514350">
              <a:buFont typeface="+mj-lt"/>
              <a:buAutoNum type="arabicPeriod"/>
            </a:pPr>
            <a:r>
              <a:rPr lang="en-US" sz="2100" dirty="0"/>
              <a:t>Backstops</a:t>
            </a:r>
          </a:p>
          <a:p>
            <a:pPr marL="514350" indent="-514350">
              <a:buFont typeface="+mj-lt"/>
              <a:buAutoNum type="alphaUcPeriod" startAt="2"/>
            </a:pPr>
            <a:r>
              <a:rPr lang="en-US" sz="2400" dirty="0"/>
              <a:t>Know Proper Whistle Commands</a:t>
            </a:r>
          </a:p>
          <a:p>
            <a:pPr marL="971550" lvl="1" indent="-514350">
              <a:buFont typeface="+mj-lt"/>
              <a:buAutoNum type="arabicPeriod"/>
            </a:pPr>
            <a:r>
              <a:rPr lang="en-US" sz="2100" dirty="0"/>
              <a:t>2 Blasts - advance to shooting line</a:t>
            </a:r>
          </a:p>
          <a:p>
            <a:pPr marL="971550" lvl="1" indent="-514350">
              <a:buFont typeface="+mj-lt"/>
              <a:buAutoNum type="arabicPeriod"/>
            </a:pPr>
            <a:r>
              <a:rPr lang="en-US" sz="2100" dirty="0"/>
              <a:t>1 Blast – pick up bows, nock arrow and begin shooting</a:t>
            </a:r>
          </a:p>
          <a:p>
            <a:pPr marL="971550" lvl="1" indent="-514350">
              <a:buFont typeface="+mj-lt"/>
              <a:buAutoNum type="arabicPeriod"/>
            </a:pPr>
            <a:r>
              <a:rPr lang="en-US" sz="2100" dirty="0"/>
              <a:t>3 Blasts – retrieve arrows</a:t>
            </a:r>
          </a:p>
          <a:p>
            <a:pPr marL="971550" lvl="1" indent="-514350">
              <a:buFont typeface="+mj-lt"/>
              <a:buAutoNum type="arabicPeriod"/>
            </a:pPr>
            <a:r>
              <a:rPr lang="en-US" sz="2100" dirty="0"/>
              <a:t>5 Blasts or more – EMERGENCY, STOP SHOOTING AND BOWS DOWN</a:t>
            </a:r>
          </a:p>
          <a:p>
            <a:pPr marL="514350" indent="-514350">
              <a:buFont typeface="+mj-lt"/>
              <a:buAutoNum type="alphaUcPeriod" startAt="2"/>
            </a:pPr>
            <a:endParaRPr lang="en-US" dirty="0"/>
          </a:p>
        </p:txBody>
      </p:sp>
    </p:spTree>
    <p:extLst>
      <p:ext uri="{BB962C8B-B14F-4D97-AF65-F5344CB8AC3E}">
        <p14:creationId xmlns:p14="http://schemas.microsoft.com/office/powerpoint/2010/main" val="1502393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Targets and Scoring</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Backstops</a:t>
            </a:r>
          </a:p>
        </p:txBody>
      </p:sp>
      <p:sp>
        <p:nvSpPr>
          <p:cNvPr id="7" name="Content Placeholder 6">
            <a:extLst>
              <a:ext uri="{FF2B5EF4-FFF2-40B4-BE49-F238E27FC236}">
                <a16:creationId xmlns:a16="http://schemas.microsoft.com/office/drawing/2014/main" id="{60A716FF-29D2-DF06-2634-2527DCBFCBDA}"/>
              </a:ext>
            </a:extLst>
          </p:cNvPr>
          <p:cNvSpPr>
            <a:spLocks noGrp="1"/>
          </p:cNvSpPr>
          <p:nvPr>
            <p:ph sz="half" idx="2"/>
          </p:nvPr>
        </p:nvSpPr>
        <p:spPr>
          <a:xfrm>
            <a:off x="839788" y="2505075"/>
            <a:ext cx="10512424" cy="3684588"/>
          </a:xfrm>
        </p:spPr>
        <p:txBody>
          <a:bodyPr/>
          <a:lstStyle/>
          <a:p>
            <a:r>
              <a:rPr lang="en-US" dirty="0"/>
              <a:t>Baled straw stacked behind the target will catch wild shots. Also, several layers of burlap, old canvas, or rugs hanging loosely over a horizontal pole or plank 1 to 2 inches wide will stop arrows that miss the target. These materials will last much longer if they can be rolled up and stored between seasons.</a:t>
            </a:r>
          </a:p>
        </p:txBody>
      </p:sp>
    </p:spTree>
    <p:extLst>
      <p:ext uri="{BB962C8B-B14F-4D97-AF65-F5344CB8AC3E}">
        <p14:creationId xmlns:p14="http://schemas.microsoft.com/office/powerpoint/2010/main" val="885944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Targets and Scoring</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Know The Proper Whistle Commands</a:t>
            </a:r>
          </a:p>
        </p:txBody>
      </p:sp>
      <p:sp>
        <p:nvSpPr>
          <p:cNvPr id="5" name="Content Placeholder 4">
            <a:extLst>
              <a:ext uri="{FF2B5EF4-FFF2-40B4-BE49-F238E27FC236}">
                <a16:creationId xmlns:a16="http://schemas.microsoft.com/office/drawing/2014/main" id="{E7C1F20D-2407-85A1-4819-C91CC78ECD14}"/>
              </a:ext>
            </a:extLst>
          </p:cNvPr>
          <p:cNvSpPr>
            <a:spLocks noGrp="1"/>
          </p:cNvSpPr>
          <p:nvPr>
            <p:ph sz="half" idx="2"/>
          </p:nvPr>
        </p:nvSpPr>
        <p:spPr>
          <a:xfrm>
            <a:off x="839788" y="2505075"/>
            <a:ext cx="10512424" cy="3684588"/>
          </a:xfrm>
        </p:spPr>
        <p:txBody>
          <a:bodyPr anchor="ctr"/>
          <a:lstStyle/>
          <a:p>
            <a:r>
              <a:rPr lang="en-US" b="1" u="sng" dirty="0"/>
              <a:t>2 Blasts </a:t>
            </a:r>
            <a:r>
              <a:rPr lang="en-US" dirty="0"/>
              <a:t>– advance to the shooting line</a:t>
            </a:r>
          </a:p>
          <a:p>
            <a:r>
              <a:rPr lang="en-US" b="1" u="sng" dirty="0"/>
              <a:t>1 Blast </a:t>
            </a:r>
            <a:r>
              <a:rPr lang="en-US" dirty="0"/>
              <a:t>– pick up bows, nock and arrow and begin shooting</a:t>
            </a:r>
          </a:p>
          <a:p>
            <a:r>
              <a:rPr lang="en-US" b="1" u="sng" dirty="0"/>
              <a:t>3 Blasts </a:t>
            </a:r>
            <a:r>
              <a:rPr lang="en-US" dirty="0"/>
              <a:t>– retrieve arrows</a:t>
            </a:r>
          </a:p>
          <a:p>
            <a:r>
              <a:rPr lang="en-US" b="1" u="sng" dirty="0"/>
              <a:t>5 or more blasts </a:t>
            </a:r>
            <a:r>
              <a:rPr lang="en-US" dirty="0"/>
              <a:t>– EMERGENCY, STOP SHOOTING,  BOWS DOWN</a:t>
            </a:r>
          </a:p>
        </p:txBody>
      </p:sp>
    </p:spTree>
    <p:extLst>
      <p:ext uri="{BB962C8B-B14F-4D97-AF65-F5344CB8AC3E}">
        <p14:creationId xmlns:p14="http://schemas.microsoft.com/office/powerpoint/2010/main" val="618123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II</a:t>
            </a:r>
            <a:br>
              <a:rPr lang="en-US" dirty="0"/>
            </a:br>
            <a:r>
              <a:rPr lang="en-US" sz="2800" dirty="0"/>
              <a:t>Targets and Scoring</a:t>
            </a:r>
          </a:p>
        </p:txBody>
      </p:sp>
      <p:sp>
        <p:nvSpPr>
          <p:cNvPr id="14" name="Text Placeholder 7">
            <a:extLst>
              <a:ext uri="{FF2B5EF4-FFF2-40B4-BE49-F238E27FC236}">
                <a16:creationId xmlns:a16="http://schemas.microsoft.com/office/drawing/2014/main" id="{B3FC8446-35E1-CEF6-DC37-289246C79B6C}"/>
              </a:ext>
            </a:extLst>
          </p:cNvPr>
          <p:cNvSpPr>
            <a:spLocks noGrp="1"/>
          </p:cNvSpPr>
          <p:nvPr>
            <p:ph type="body" idx="1"/>
          </p:nvPr>
        </p:nvSpPr>
        <p:spPr>
          <a:xfrm>
            <a:off x="839788" y="1681163"/>
            <a:ext cx="10512424" cy="823912"/>
          </a:xfrm>
        </p:spPr>
        <p:txBody>
          <a:bodyPr anchor="ctr">
            <a:normAutofit/>
          </a:bodyPr>
          <a:lstStyle/>
          <a:p>
            <a:pPr algn="ctr"/>
            <a:r>
              <a:rPr lang="en-US" sz="2800" u="sng" dirty="0">
                <a:latin typeface="+mj-lt"/>
              </a:rPr>
              <a:t>Archery Practice Fun</a:t>
            </a:r>
          </a:p>
        </p:txBody>
      </p:sp>
      <p:sp>
        <p:nvSpPr>
          <p:cNvPr id="3" name="Content Placeholder 2">
            <a:extLst>
              <a:ext uri="{FF2B5EF4-FFF2-40B4-BE49-F238E27FC236}">
                <a16:creationId xmlns:a16="http://schemas.microsoft.com/office/drawing/2014/main" id="{C1FA6D05-B76F-144A-751B-3D1F59CEF60B}"/>
              </a:ext>
            </a:extLst>
          </p:cNvPr>
          <p:cNvSpPr>
            <a:spLocks noGrp="1"/>
          </p:cNvSpPr>
          <p:nvPr>
            <p:ph sz="half" idx="2"/>
          </p:nvPr>
        </p:nvSpPr>
        <p:spPr>
          <a:xfrm>
            <a:off x="839788" y="2505075"/>
            <a:ext cx="10512424" cy="3684588"/>
          </a:xfrm>
        </p:spPr>
        <p:txBody>
          <a:bodyPr anchor="ctr">
            <a:normAutofit/>
          </a:bodyPr>
          <a:lstStyle/>
          <a:p>
            <a:pPr marL="0" indent="0" algn="ctr">
              <a:buNone/>
            </a:pPr>
            <a:r>
              <a:rPr lang="en-US" sz="6000" b="1" u="sng" dirty="0">
                <a:solidFill>
                  <a:srgbClr val="FF0000"/>
                </a:solidFill>
              </a:rPr>
              <a:t>Time to go to the range</a:t>
            </a:r>
          </a:p>
        </p:txBody>
      </p:sp>
    </p:spTree>
    <p:extLst>
      <p:ext uri="{BB962C8B-B14F-4D97-AF65-F5344CB8AC3E}">
        <p14:creationId xmlns:p14="http://schemas.microsoft.com/office/powerpoint/2010/main" val="1059235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1BC1-03AA-1525-DF2F-EC4053C8E5A9}"/>
              </a:ext>
            </a:extLst>
          </p:cNvPr>
          <p:cNvSpPr>
            <a:spLocks noGrp="1"/>
          </p:cNvSpPr>
          <p:nvPr>
            <p:ph type="title"/>
          </p:nvPr>
        </p:nvSpPr>
        <p:spPr>
          <a:xfrm>
            <a:off x="0" y="365125"/>
            <a:ext cx="12192000" cy="1325563"/>
          </a:xfrm>
        </p:spPr>
        <p:txBody>
          <a:bodyPr/>
          <a:lstStyle/>
          <a:p>
            <a:pPr algn="ctr"/>
            <a:r>
              <a:rPr lang="en-US" dirty="0"/>
              <a:t>Section III</a:t>
            </a:r>
          </a:p>
        </p:txBody>
      </p:sp>
      <p:sp>
        <p:nvSpPr>
          <p:cNvPr id="3" name="Text Placeholder 2">
            <a:extLst>
              <a:ext uri="{FF2B5EF4-FFF2-40B4-BE49-F238E27FC236}">
                <a16:creationId xmlns:a16="http://schemas.microsoft.com/office/drawing/2014/main" id="{5747120C-6B1B-6C91-9FA2-1AB5B7142BA4}"/>
              </a:ext>
            </a:extLst>
          </p:cNvPr>
          <p:cNvSpPr>
            <a:spLocks noGrp="1"/>
          </p:cNvSpPr>
          <p:nvPr>
            <p:ph type="body" idx="1"/>
          </p:nvPr>
        </p:nvSpPr>
        <p:spPr>
          <a:xfrm>
            <a:off x="839788" y="1681163"/>
            <a:ext cx="10512424" cy="823912"/>
          </a:xfrm>
        </p:spPr>
        <p:txBody>
          <a:bodyPr anchor="ctr">
            <a:normAutofit/>
          </a:bodyPr>
          <a:lstStyle/>
          <a:p>
            <a:pPr algn="ctr"/>
            <a:r>
              <a:rPr lang="en-US" sz="2800" dirty="0"/>
              <a:t>Training Cub Scouts</a:t>
            </a:r>
          </a:p>
        </p:txBody>
      </p:sp>
      <p:sp>
        <p:nvSpPr>
          <p:cNvPr id="4" name="Content Placeholder 3">
            <a:extLst>
              <a:ext uri="{FF2B5EF4-FFF2-40B4-BE49-F238E27FC236}">
                <a16:creationId xmlns:a16="http://schemas.microsoft.com/office/drawing/2014/main" id="{0EB0D13F-D625-9044-D4CB-C9FF2F0D24D3}"/>
              </a:ext>
            </a:extLst>
          </p:cNvPr>
          <p:cNvSpPr>
            <a:spLocks noGrp="1"/>
          </p:cNvSpPr>
          <p:nvPr>
            <p:ph sz="half" idx="2"/>
          </p:nvPr>
        </p:nvSpPr>
        <p:spPr>
          <a:xfrm>
            <a:off x="839788" y="2505075"/>
            <a:ext cx="10512424" cy="3684588"/>
          </a:xfrm>
        </p:spPr>
        <p:txBody>
          <a:bodyPr/>
          <a:lstStyle/>
          <a:p>
            <a:r>
              <a:rPr lang="en-US" dirty="0"/>
              <a:t>The objective is to teach Cub Scouts hot to use a Bow and Arrow safely and to </a:t>
            </a:r>
            <a:r>
              <a:rPr lang="en-US" b="1" u="sng" dirty="0">
                <a:solidFill>
                  <a:srgbClr val="FF0000"/>
                </a:solidFill>
              </a:rPr>
              <a:t>HAVE FUN</a:t>
            </a:r>
            <a:r>
              <a:rPr lang="en-US" dirty="0"/>
              <a:t>.</a:t>
            </a:r>
          </a:p>
          <a:p>
            <a:r>
              <a:rPr lang="en-US" dirty="0"/>
              <a:t>They should have the opportunity to Shoot a Bow and arrow during the first orientation period.</a:t>
            </a:r>
          </a:p>
          <a:p>
            <a:r>
              <a:rPr lang="en-US" dirty="0"/>
              <a:t>This Activity is not intended necessarily to produce expert archers.</a:t>
            </a:r>
          </a:p>
        </p:txBody>
      </p:sp>
    </p:spTree>
    <p:extLst>
      <p:ext uri="{BB962C8B-B14F-4D97-AF65-F5344CB8AC3E}">
        <p14:creationId xmlns:p14="http://schemas.microsoft.com/office/powerpoint/2010/main" val="3836357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3682-1319-8179-C034-8A491AF82212}"/>
              </a:ext>
            </a:extLst>
          </p:cNvPr>
          <p:cNvSpPr>
            <a:spLocks noGrp="1"/>
          </p:cNvSpPr>
          <p:nvPr>
            <p:ph type="title"/>
          </p:nvPr>
        </p:nvSpPr>
        <p:spPr>
          <a:xfrm>
            <a:off x="0" y="365125"/>
            <a:ext cx="12192000" cy="1325563"/>
          </a:xfrm>
        </p:spPr>
        <p:txBody>
          <a:bodyPr/>
          <a:lstStyle/>
          <a:p>
            <a:pPr algn="ctr"/>
            <a:r>
              <a:rPr lang="en-US" dirty="0"/>
              <a:t>Section III</a:t>
            </a:r>
          </a:p>
        </p:txBody>
      </p:sp>
      <p:sp>
        <p:nvSpPr>
          <p:cNvPr id="3" name="Text Placeholder 2">
            <a:extLst>
              <a:ext uri="{FF2B5EF4-FFF2-40B4-BE49-F238E27FC236}">
                <a16:creationId xmlns:a16="http://schemas.microsoft.com/office/drawing/2014/main" id="{8622B0F0-B337-2665-A6B4-7CC3A3A9BFC7}"/>
              </a:ext>
            </a:extLst>
          </p:cNvPr>
          <p:cNvSpPr>
            <a:spLocks noGrp="1"/>
          </p:cNvSpPr>
          <p:nvPr>
            <p:ph type="body" idx="1"/>
          </p:nvPr>
        </p:nvSpPr>
        <p:spPr>
          <a:xfrm>
            <a:off x="839788" y="1681163"/>
            <a:ext cx="10512424" cy="823912"/>
          </a:xfrm>
        </p:spPr>
        <p:txBody>
          <a:bodyPr anchor="ctr">
            <a:normAutofit/>
          </a:bodyPr>
          <a:lstStyle/>
          <a:p>
            <a:pPr algn="ctr"/>
            <a:r>
              <a:rPr lang="en-US" sz="2800" dirty="0"/>
              <a:t>Training Cub Scouts</a:t>
            </a:r>
          </a:p>
        </p:txBody>
      </p:sp>
      <p:sp>
        <p:nvSpPr>
          <p:cNvPr id="4" name="Content Placeholder 3">
            <a:extLst>
              <a:ext uri="{FF2B5EF4-FFF2-40B4-BE49-F238E27FC236}">
                <a16:creationId xmlns:a16="http://schemas.microsoft.com/office/drawing/2014/main" id="{D44C7757-BAE0-F2C5-B903-484C48A9CECA}"/>
              </a:ext>
            </a:extLst>
          </p:cNvPr>
          <p:cNvSpPr>
            <a:spLocks noGrp="1"/>
          </p:cNvSpPr>
          <p:nvPr>
            <p:ph sz="half" idx="2"/>
          </p:nvPr>
        </p:nvSpPr>
        <p:spPr>
          <a:xfrm>
            <a:off x="839788" y="2505075"/>
            <a:ext cx="10512424" cy="3684588"/>
          </a:xfrm>
        </p:spPr>
        <p:txBody>
          <a:bodyPr>
            <a:normAutofit/>
          </a:bodyPr>
          <a:lstStyle/>
          <a:p>
            <a:r>
              <a:rPr lang="en-US" dirty="0"/>
              <a:t>This instruction is designed for immediate participation and success. For example, beginning archers tend to shoot high because they want to look the point of their arrow. By placing the targets at 15 feet. This means more class time shooting and less on looking for arrows. </a:t>
            </a:r>
          </a:p>
          <a:p>
            <a:r>
              <a:rPr lang="en-US" dirty="0"/>
              <a:t>Before handing out equipment, check each archer's eye dominance, look for loose objects on the archer such as pins, pencils, loose sweaters, and watches that could that could get in the way of shooting.</a:t>
            </a:r>
          </a:p>
        </p:txBody>
      </p:sp>
    </p:spTree>
    <p:extLst>
      <p:ext uri="{BB962C8B-B14F-4D97-AF65-F5344CB8AC3E}">
        <p14:creationId xmlns:p14="http://schemas.microsoft.com/office/powerpoint/2010/main" val="1412808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3682-1319-8179-C034-8A491AF82212}"/>
              </a:ext>
            </a:extLst>
          </p:cNvPr>
          <p:cNvSpPr>
            <a:spLocks noGrp="1"/>
          </p:cNvSpPr>
          <p:nvPr>
            <p:ph type="title"/>
          </p:nvPr>
        </p:nvSpPr>
        <p:spPr>
          <a:xfrm>
            <a:off x="0" y="365125"/>
            <a:ext cx="12192000" cy="1325563"/>
          </a:xfrm>
        </p:spPr>
        <p:txBody>
          <a:bodyPr/>
          <a:lstStyle/>
          <a:p>
            <a:pPr algn="ctr"/>
            <a:r>
              <a:rPr lang="en-US" dirty="0"/>
              <a:t>Section III</a:t>
            </a:r>
          </a:p>
        </p:txBody>
      </p:sp>
      <p:sp>
        <p:nvSpPr>
          <p:cNvPr id="3" name="Text Placeholder 2">
            <a:extLst>
              <a:ext uri="{FF2B5EF4-FFF2-40B4-BE49-F238E27FC236}">
                <a16:creationId xmlns:a16="http://schemas.microsoft.com/office/drawing/2014/main" id="{8622B0F0-B337-2665-A6B4-7CC3A3A9BFC7}"/>
              </a:ext>
            </a:extLst>
          </p:cNvPr>
          <p:cNvSpPr>
            <a:spLocks noGrp="1"/>
          </p:cNvSpPr>
          <p:nvPr>
            <p:ph type="body" idx="1"/>
          </p:nvPr>
        </p:nvSpPr>
        <p:spPr>
          <a:xfrm>
            <a:off x="839788" y="1681163"/>
            <a:ext cx="10512424" cy="823912"/>
          </a:xfrm>
        </p:spPr>
        <p:txBody>
          <a:bodyPr anchor="ctr">
            <a:normAutofit/>
          </a:bodyPr>
          <a:lstStyle/>
          <a:p>
            <a:pPr algn="ctr"/>
            <a:r>
              <a:rPr lang="en-US" sz="2800" dirty="0"/>
              <a:t>Training Cub Scouts</a:t>
            </a:r>
          </a:p>
        </p:txBody>
      </p:sp>
      <p:sp>
        <p:nvSpPr>
          <p:cNvPr id="4" name="Content Placeholder 3">
            <a:extLst>
              <a:ext uri="{FF2B5EF4-FFF2-40B4-BE49-F238E27FC236}">
                <a16:creationId xmlns:a16="http://schemas.microsoft.com/office/drawing/2014/main" id="{D44C7757-BAE0-F2C5-B903-484C48A9CECA}"/>
              </a:ext>
            </a:extLst>
          </p:cNvPr>
          <p:cNvSpPr>
            <a:spLocks noGrp="1"/>
          </p:cNvSpPr>
          <p:nvPr>
            <p:ph sz="half" idx="2"/>
          </p:nvPr>
        </p:nvSpPr>
        <p:spPr>
          <a:xfrm>
            <a:off x="839788" y="2505075"/>
            <a:ext cx="10512424" cy="3684588"/>
          </a:xfrm>
        </p:spPr>
        <p:txBody>
          <a:bodyPr>
            <a:normAutofit fontScale="92500"/>
          </a:bodyPr>
          <a:lstStyle/>
          <a:p>
            <a:r>
              <a:rPr lang="en-US" dirty="0"/>
              <a:t>For the best learning experience, give each Cub Scout a bow, arm guard, finger tab, a quiver, and six arrows.</a:t>
            </a:r>
          </a:p>
          <a:p>
            <a:r>
              <a:rPr lang="en-US" dirty="0"/>
              <a:t>Caution the class to hold the items but not shoot until you give exact instructions to do so. Bows should already be strung at the first session. Stringing and unstringing bows will be taught later.</a:t>
            </a:r>
          </a:p>
          <a:p>
            <a:r>
              <a:rPr lang="en-US" dirty="0"/>
              <a:t>For beginning instruction, have the left-handed archers grouped at the right side on the line to allow them a better view of the rangemaster as the demonstrate.</a:t>
            </a:r>
          </a:p>
          <a:p>
            <a:r>
              <a:rPr lang="en-US" dirty="0"/>
              <a:t>Instruction takes place at the shooting line. Explain the use of whistles</a:t>
            </a:r>
          </a:p>
        </p:txBody>
      </p:sp>
    </p:spTree>
    <p:extLst>
      <p:ext uri="{BB962C8B-B14F-4D97-AF65-F5344CB8AC3E}">
        <p14:creationId xmlns:p14="http://schemas.microsoft.com/office/powerpoint/2010/main" val="598703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2345-1219-0F73-DD11-8E49C72994D1}"/>
              </a:ext>
            </a:extLst>
          </p:cNvPr>
          <p:cNvSpPr>
            <a:spLocks noGrp="1"/>
          </p:cNvSpPr>
          <p:nvPr>
            <p:ph type="title"/>
          </p:nvPr>
        </p:nvSpPr>
        <p:spPr>
          <a:xfrm>
            <a:off x="0" y="365125"/>
            <a:ext cx="12192000" cy="1325563"/>
          </a:xfrm>
        </p:spPr>
        <p:txBody>
          <a:bodyPr/>
          <a:lstStyle/>
          <a:p>
            <a:pPr algn="ctr"/>
            <a:r>
              <a:rPr lang="en-US" dirty="0"/>
              <a:t>Section III</a:t>
            </a:r>
          </a:p>
        </p:txBody>
      </p:sp>
      <p:sp>
        <p:nvSpPr>
          <p:cNvPr id="3" name="Text Placeholder 2">
            <a:extLst>
              <a:ext uri="{FF2B5EF4-FFF2-40B4-BE49-F238E27FC236}">
                <a16:creationId xmlns:a16="http://schemas.microsoft.com/office/drawing/2014/main" id="{6D872B94-35CB-4529-A086-00CB4F539D3F}"/>
              </a:ext>
            </a:extLst>
          </p:cNvPr>
          <p:cNvSpPr>
            <a:spLocks noGrp="1"/>
          </p:cNvSpPr>
          <p:nvPr>
            <p:ph type="body" idx="1"/>
          </p:nvPr>
        </p:nvSpPr>
        <p:spPr>
          <a:xfrm>
            <a:off x="839788" y="1681163"/>
            <a:ext cx="10512424" cy="823912"/>
          </a:xfrm>
        </p:spPr>
        <p:txBody>
          <a:bodyPr anchor="ctr">
            <a:normAutofit/>
          </a:bodyPr>
          <a:lstStyle/>
          <a:p>
            <a:pPr algn="ctr"/>
            <a:r>
              <a:rPr lang="en-US" sz="2800" dirty="0"/>
              <a:t>Teaching tips</a:t>
            </a:r>
          </a:p>
        </p:txBody>
      </p:sp>
      <p:sp>
        <p:nvSpPr>
          <p:cNvPr id="4" name="Content Placeholder 3">
            <a:extLst>
              <a:ext uri="{FF2B5EF4-FFF2-40B4-BE49-F238E27FC236}">
                <a16:creationId xmlns:a16="http://schemas.microsoft.com/office/drawing/2014/main" id="{7A862D2B-7675-FC11-D449-F065567F9BA8}"/>
              </a:ext>
            </a:extLst>
          </p:cNvPr>
          <p:cNvSpPr>
            <a:spLocks noGrp="1"/>
          </p:cNvSpPr>
          <p:nvPr>
            <p:ph sz="half" idx="2"/>
          </p:nvPr>
        </p:nvSpPr>
        <p:spPr>
          <a:xfrm>
            <a:off x="839788" y="2505075"/>
            <a:ext cx="10512424" cy="3684588"/>
          </a:xfrm>
        </p:spPr>
        <p:txBody>
          <a:bodyPr>
            <a:normAutofit/>
          </a:bodyPr>
          <a:lstStyle/>
          <a:p>
            <a:r>
              <a:rPr lang="en-US" dirty="0"/>
              <a:t>The coach-pupil method is effective for all types of skill training and is particularly effective in shooting sports. To put this method into practice:</a:t>
            </a:r>
          </a:p>
          <a:p>
            <a:pPr marL="514350" indent="-514350">
              <a:buFont typeface="+mj-lt"/>
              <a:buAutoNum type="arabicPeriod"/>
            </a:pPr>
            <a:r>
              <a:rPr lang="en-US" dirty="0"/>
              <a:t>Put the bow in the archer’s hand as soon as possible so they can understand  the tool while the basics are explained.</a:t>
            </a:r>
          </a:p>
          <a:p>
            <a:pPr marL="514350" indent="-514350">
              <a:buFont typeface="+mj-lt"/>
              <a:buAutoNum type="arabicPeriod"/>
            </a:pPr>
            <a:r>
              <a:rPr lang="en-US" dirty="0"/>
              <a:t>Group archers into pairs (Scout and parent/guardian would be ideal) check for loose items on the bow side of the archer that could interfere with their shooting.</a:t>
            </a:r>
          </a:p>
        </p:txBody>
      </p:sp>
    </p:spTree>
    <p:extLst>
      <p:ext uri="{BB962C8B-B14F-4D97-AF65-F5344CB8AC3E}">
        <p14:creationId xmlns:p14="http://schemas.microsoft.com/office/powerpoint/2010/main" val="1738542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2257A7-3E2D-30EE-1100-2C27A985BC26}"/>
              </a:ext>
            </a:extLst>
          </p:cNvPr>
          <p:cNvSpPr>
            <a:spLocks noGrp="1"/>
          </p:cNvSpPr>
          <p:nvPr>
            <p:ph sz="half" idx="2"/>
          </p:nvPr>
        </p:nvSpPr>
        <p:spPr>
          <a:xfrm>
            <a:off x="839788" y="2505075"/>
            <a:ext cx="10512424" cy="3684588"/>
          </a:xfrm>
        </p:spPr>
        <p:txBody>
          <a:bodyPr>
            <a:normAutofit/>
          </a:bodyPr>
          <a:lstStyle/>
          <a:p>
            <a:pPr marL="514350" indent="-514350">
              <a:buFont typeface="+mj-lt"/>
              <a:buAutoNum type="arabicPeriod" startAt="3"/>
            </a:pPr>
            <a:r>
              <a:rPr lang="en-US" sz="2400" dirty="0"/>
              <a:t>The instructor demonstrates the activity or action to be followed before the whole group. When demonstrating techniques, be sure to do them correctly. The instructor then circulates among the pairs, giving a word of advice or assistance, recognizing good work, correcting errors, and determining how well the archers understood the method.</a:t>
            </a:r>
          </a:p>
          <a:p>
            <a:pPr marL="514350" indent="-514350">
              <a:buFont typeface="+mj-lt"/>
              <a:buAutoNum type="arabicPeriod" startAt="3"/>
            </a:pPr>
            <a:r>
              <a:rPr lang="en-US" sz="2400" dirty="0"/>
              <a:t> Check the archer’s finger tab closely before they shoot. Watch for four fingers on the string. Look for cramped fingers on the bow string. Watch the thumb on the drawing hand. If an archer masters the draw and anchor quite readily, stand behind them and check that when the string is released it will not hit the arm or the chest of the archer when they shoot.</a:t>
            </a:r>
          </a:p>
        </p:txBody>
      </p:sp>
      <p:sp>
        <p:nvSpPr>
          <p:cNvPr id="7" name="Title 1">
            <a:extLst>
              <a:ext uri="{FF2B5EF4-FFF2-40B4-BE49-F238E27FC236}">
                <a16:creationId xmlns:a16="http://schemas.microsoft.com/office/drawing/2014/main" id="{C8637988-4E3C-21C9-4898-4E82444247FE}"/>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E8188633-BCAF-6884-47E5-C40D49D9B86C}"/>
              </a:ext>
            </a:extLst>
          </p:cNvPr>
          <p:cNvSpPr>
            <a:spLocks noGrp="1"/>
          </p:cNvSpPr>
          <p:nvPr>
            <p:ph type="body" idx="1"/>
          </p:nvPr>
        </p:nvSpPr>
        <p:spPr>
          <a:xfrm>
            <a:off x="839788" y="1681163"/>
            <a:ext cx="10512425" cy="823912"/>
          </a:xfrm>
        </p:spPr>
        <p:txBody>
          <a:bodyPr anchor="ctr">
            <a:normAutofit/>
          </a:bodyPr>
          <a:lstStyle/>
          <a:p>
            <a:pPr algn="ctr"/>
            <a:r>
              <a:rPr lang="en-US" sz="2800" dirty="0"/>
              <a:t>Teaching tips</a:t>
            </a:r>
          </a:p>
        </p:txBody>
      </p:sp>
    </p:spTree>
    <p:extLst>
      <p:ext uri="{BB962C8B-B14F-4D97-AF65-F5344CB8AC3E}">
        <p14:creationId xmlns:p14="http://schemas.microsoft.com/office/powerpoint/2010/main" val="3573376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2257A7-3E2D-30EE-1100-2C27A985BC26}"/>
              </a:ext>
            </a:extLst>
          </p:cNvPr>
          <p:cNvSpPr>
            <a:spLocks noGrp="1"/>
          </p:cNvSpPr>
          <p:nvPr>
            <p:ph sz="half" idx="2"/>
          </p:nvPr>
        </p:nvSpPr>
        <p:spPr>
          <a:xfrm>
            <a:off x="839788" y="2505075"/>
            <a:ext cx="10512424" cy="3684588"/>
          </a:xfrm>
        </p:spPr>
        <p:txBody>
          <a:bodyPr>
            <a:normAutofit/>
          </a:bodyPr>
          <a:lstStyle/>
          <a:p>
            <a:pPr marL="514350" indent="-514350">
              <a:buFont typeface="+mj-lt"/>
              <a:buAutoNum type="arabicPeriod" startAt="5"/>
            </a:pPr>
            <a:r>
              <a:rPr lang="en-US" sz="2400" dirty="0"/>
              <a:t>The archer practices while their parent coaches. Let the archers shoot their first arrow as soon as possible, even if the bow hand, anchor, draw, etc., are not perfect.</a:t>
            </a:r>
          </a:p>
          <a:p>
            <a:pPr marL="514350" indent="-514350">
              <a:buFont typeface="+mj-lt"/>
              <a:buAutoNum type="arabicPeriod" startAt="5"/>
            </a:pPr>
            <a:r>
              <a:rPr lang="en-US" sz="2400" dirty="0"/>
              <a:t>At a predetermined signal, the positions are reversed if you using coach/pupil.</a:t>
            </a:r>
          </a:p>
          <a:p>
            <a:pPr marL="514350" indent="-514350">
              <a:buFont typeface="+mj-lt"/>
              <a:buAutoNum type="arabicPeriod" startAt="5"/>
            </a:pPr>
            <a:r>
              <a:rPr lang="en-US" sz="2400" dirty="0"/>
              <a:t>Progressively, archers are learning by observing, by doing, and by coaching.</a:t>
            </a:r>
          </a:p>
          <a:p>
            <a:pPr marL="514350" indent="-514350">
              <a:buFont typeface="+mj-lt"/>
              <a:buAutoNum type="arabicPeriod" startAt="5"/>
            </a:pPr>
            <a:r>
              <a:rPr lang="en-US" sz="2400" dirty="0"/>
              <a:t>Use a positive approach. Use praise sincerely. Before making a correction, figure out the fault to find the cause. Never correct a scout after spotting a fault on one arrow shot.</a:t>
            </a:r>
          </a:p>
        </p:txBody>
      </p:sp>
      <p:sp>
        <p:nvSpPr>
          <p:cNvPr id="7" name="Title 1">
            <a:extLst>
              <a:ext uri="{FF2B5EF4-FFF2-40B4-BE49-F238E27FC236}">
                <a16:creationId xmlns:a16="http://schemas.microsoft.com/office/drawing/2014/main" id="{C8637988-4E3C-21C9-4898-4E82444247FE}"/>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E8188633-BCAF-6884-47E5-C40D49D9B86C}"/>
              </a:ext>
            </a:extLst>
          </p:cNvPr>
          <p:cNvSpPr>
            <a:spLocks noGrp="1"/>
          </p:cNvSpPr>
          <p:nvPr>
            <p:ph type="body" idx="1"/>
          </p:nvPr>
        </p:nvSpPr>
        <p:spPr>
          <a:xfrm>
            <a:off x="839788" y="1681163"/>
            <a:ext cx="10512425" cy="823912"/>
          </a:xfrm>
        </p:spPr>
        <p:txBody>
          <a:bodyPr anchor="ctr">
            <a:normAutofit/>
          </a:bodyPr>
          <a:lstStyle/>
          <a:p>
            <a:pPr algn="ctr"/>
            <a:r>
              <a:rPr lang="en-US" sz="2800" dirty="0"/>
              <a:t>Teaching tips</a:t>
            </a:r>
          </a:p>
        </p:txBody>
      </p:sp>
    </p:spTree>
    <p:extLst>
      <p:ext uri="{BB962C8B-B14F-4D97-AF65-F5344CB8AC3E}">
        <p14:creationId xmlns:p14="http://schemas.microsoft.com/office/powerpoint/2010/main" val="554755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2257A7-3E2D-30EE-1100-2C27A985BC26}"/>
              </a:ext>
            </a:extLst>
          </p:cNvPr>
          <p:cNvSpPr>
            <a:spLocks noGrp="1"/>
          </p:cNvSpPr>
          <p:nvPr>
            <p:ph sz="half" idx="2"/>
          </p:nvPr>
        </p:nvSpPr>
        <p:spPr>
          <a:xfrm>
            <a:off x="839788" y="2505075"/>
            <a:ext cx="10512424" cy="3684588"/>
          </a:xfrm>
        </p:spPr>
        <p:txBody>
          <a:bodyPr>
            <a:normAutofit/>
          </a:bodyPr>
          <a:lstStyle/>
          <a:p>
            <a:pPr marL="514350" indent="-514350">
              <a:buFont typeface="+mj-lt"/>
              <a:buAutoNum type="arabicPeriod" startAt="9"/>
            </a:pPr>
            <a:r>
              <a:rPr lang="en-US" sz="2400" dirty="0"/>
              <a:t>Avoid long discussion on learning the parts of the equipment used. Teach just enough so archers will know how to safely use the equipment.</a:t>
            </a:r>
          </a:p>
          <a:p>
            <a:pPr marL="514350" indent="-514350">
              <a:buFont typeface="+mj-lt"/>
              <a:buAutoNum type="arabicPeriod" startAt="9"/>
            </a:pPr>
            <a:r>
              <a:rPr lang="en-US" sz="2400" dirty="0"/>
              <a:t>Allow each archer to feel the satisfaction of hitting the target as quickly as possible.</a:t>
            </a:r>
          </a:p>
        </p:txBody>
      </p:sp>
      <p:sp>
        <p:nvSpPr>
          <p:cNvPr id="7" name="Title 1">
            <a:extLst>
              <a:ext uri="{FF2B5EF4-FFF2-40B4-BE49-F238E27FC236}">
                <a16:creationId xmlns:a16="http://schemas.microsoft.com/office/drawing/2014/main" id="{C8637988-4E3C-21C9-4898-4E82444247FE}"/>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E8188633-BCAF-6884-47E5-C40D49D9B86C}"/>
              </a:ext>
            </a:extLst>
          </p:cNvPr>
          <p:cNvSpPr>
            <a:spLocks noGrp="1"/>
          </p:cNvSpPr>
          <p:nvPr>
            <p:ph type="body" idx="1"/>
          </p:nvPr>
        </p:nvSpPr>
        <p:spPr>
          <a:xfrm>
            <a:off x="839788" y="1681163"/>
            <a:ext cx="10512425" cy="823912"/>
          </a:xfrm>
        </p:spPr>
        <p:txBody>
          <a:bodyPr anchor="ctr">
            <a:normAutofit/>
          </a:bodyPr>
          <a:lstStyle/>
          <a:p>
            <a:pPr algn="ctr"/>
            <a:r>
              <a:rPr lang="en-US" sz="2800" dirty="0"/>
              <a:t>Teaching tips</a:t>
            </a:r>
          </a:p>
        </p:txBody>
      </p:sp>
    </p:spTree>
    <p:extLst>
      <p:ext uri="{BB962C8B-B14F-4D97-AF65-F5344CB8AC3E}">
        <p14:creationId xmlns:p14="http://schemas.microsoft.com/office/powerpoint/2010/main" val="263155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A9976B-1EED-98B1-EDC4-B4F3BC1DC4DC}"/>
              </a:ext>
            </a:extLst>
          </p:cNvPr>
          <p:cNvSpPr>
            <a:spLocks noGrp="1"/>
          </p:cNvSpPr>
          <p:nvPr>
            <p:ph type="title"/>
          </p:nvPr>
        </p:nvSpPr>
        <p:spPr>
          <a:xfrm>
            <a:off x="0" y="365125"/>
            <a:ext cx="12192000" cy="1325563"/>
          </a:xfrm>
        </p:spPr>
        <p:txBody>
          <a:bodyPr/>
          <a:lstStyle/>
          <a:p>
            <a:pPr algn="ctr"/>
            <a:r>
              <a:rPr lang="en-US" dirty="0"/>
              <a:t>Course Outline</a:t>
            </a:r>
          </a:p>
        </p:txBody>
      </p:sp>
      <p:sp>
        <p:nvSpPr>
          <p:cNvPr id="6" name="Content Placeholder 5">
            <a:extLst>
              <a:ext uri="{FF2B5EF4-FFF2-40B4-BE49-F238E27FC236}">
                <a16:creationId xmlns:a16="http://schemas.microsoft.com/office/drawing/2014/main" id="{C6863EA9-8E89-F69E-C836-E2B8A64B5B77}"/>
              </a:ext>
            </a:extLst>
          </p:cNvPr>
          <p:cNvSpPr>
            <a:spLocks noGrp="1"/>
          </p:cNvSpPr>
          <p:nvPr>
            <p:ph idx="1"/>
          </p:nvPr>
        </p:nvSpPr>
        <p:spPr/>
        <p:txBody>
          <a:bodyPr>
            <a:normAutofit/>
          </a:bodyPr>
          <a:lstStyle/>
          <a:p>
            <a:r>
              <a:rPr lang="en-US" dirty="0"/>
              <a:t>Section II (continued)</a:t>
            </a:r>
          </a:p>
          <a:p>
            <a:pPr marL="914400" lvl="1" indent="-457200">
              <a:buFont typeface="+mj-lt"/>
              <a:buAutoNum type="alphaUcPeriod" startAt="4"/>
            </a:pPr>
            <a:r>
              <a:rPr lang="en-US" dirty="0"/>
              <a:t>Archery Practice Fun</a:t>
            </a:r>
          </a:p>
          <a:p>
            <a:pPr marL="1371600" lvl="2" indent="-457200">
              <a:buFont typeface="+mj-lt"/>
              <a:buAutoNum type="arabicPeriod"/>
            </a:pPr>
            <a:r>
              <a:rPr lang="en-US" dirty="0"/>
              <a:t>One Candidate will act as the range officer, Remainder of the group shoot on the range. (This can be rotated through the archers as time permits)</a:t>
            </a:r>
          </a:p>
        </p:txBody>
      </p:sp>
    </p:spTree>
    <p:extLst>
      <p:ext uri="{BB962C8B-B14F-4D97-AF65-F5344CB8AC3E}">
        <p14:creationId xmlns:p14="http://schemas.microsoft.com/office/powerpoint/2010/main" val="761365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DD9A18-4CE5-1F24-62A1-ABFB1E253FA4}"/>
              </a:ext>
            </a:extLst>
          </p:cNvPr>
          <p:cNvSpPr>
            <a:spLocks noGrp="1"/>
          </p:cNvSpPr>
          <p:nvPr>
            <p:ph sz="half" idx="2"/>
          </p:nvPr>
        </p:nvSpPr>
        <p:spPr>
          <a:xfrm>
            <a:off x="839788" y="2505075"/>
            <a:ext cx="10512424" cy="3684588"/>
          </a:xfrm>
        </p:spPr>
        <p:txBody>
          <a:bodyPr>
            <a:normAutofit/>
          </a:bodyPr>
          <a:lstStyle/>
          <a:p>
            <a:r>
              <a:rPr lang="en-US" dirty="0"/>
              <a:t>Section I (20 minutes)</a:t>
            </a:r>
          </a:p>
          <a:p>
            <a:pPr marL="971550" lvl="1" indent="-514350">
              <a:buFont typeface="+mj-lt"/>
              <a:buAutoNum type="alphaUcPeriod"/>
            </a:pPr>
            <a:r>
              <a:rPr lang="en-US" dirty="0"/>
              <a:t>Safety guidelines, page 66</a:t>
            </a:r>
          </a:p>
          <a:p>
            <a:pPr marL="971550" lvl="1" indent="-514350">
              <a:buFont typeface="+mj-lt"/>
              <a:buAutoNum type="alphaUcPeriod"/>
            </a:pPr>
            <a:r>
              <a:rPr lang="en-US" dirty="0"/>
              <a:t>Equipment page 69</a:t>
            </a:r>
          </a:p>
          <a:p>
            <a:pPr marL="1428750" lvl="2" indent="-514350">
              <a:buFont typeface="+mj-lt"/>
              <a:buAutoNum type="arabicParenR"/>
            </a:pPr>
            <a:r>
              <a:rPr lang="en-US" dirty="0"/>
              <a:t>Review Bows, bowstrings, arrows, arm guard, finger tabs, quivers, points of aim, target butts, target faces, and back stops.</a:t>
            </a:r>
          </a:p>
          <a:p>
            <a:pPr marL="1428750" lvl="2" indent="-514350">
              <a:buFont typeface="+mj-lt"/>
              <a:buAutoNum type="arabicParenR"/>
            </a:pPr>
            <a:r>
              <a:rPr lang="en-US" dirty="0"/>
              <a:t>Review how to maintain store, and care for equipment.</a:t>
            </a:r>
          </a:p>
          <a:p>
            <a:pPr marL="1428750" lvl="2" indent="-514350">
              <a:buFont typeface="+mj-lt"/>
              <a:buAutoNum type="arabicParenR"/>
            </a:pPr>
            <a:r>
              <a:rPr lang="en-US" dirty="0"/>
              <a:t>Review how to string and unstring a bow. (Optional)</a:t>
            </a:r>
          </a:p>
          <a:p>
            <a:pPr marL="914400" lvl="1" indent="-457200">
              <a:buFont typeface="+mj-lt"/>
              <a:buAutoNum type="alphaUcPeriod"/>
            </a:pPr>
            <a:endParaRPr lang="en-US" dirty="0"/>
          </a:p>
        </p:txBody>
      </p:sp>
      <p:sp>
        <p:nvSpPr>
          <p:cNvPr id="7" name="Title 1">
            <a:extLst>
              <a:ext uri="{FF2B5EF4-FFF2-40B4-BE49-F238E27FC236}">
                <a16:creationId xmlns:a16="http://schemas.microsoft.com/office/drawing/2014/main" id="{B381FCC3-F7AA-F830-8FE6-6FB6FA334B03}"/>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23C13410-C555-2A05-0966-59068ACE2D53}"/>
              </a:ext>
            </a:extLst>
          </p:cNvPr>
          <p:cNvSpPr>
            <a:spLocks noGrp="1"/>
          </p:cNvSpPr>
          <p:nvPr>
            <p:ph type="body" idx="1"/>
          </p:nvPr>
        </p:nvSpPr>
        <p:spPr>
          <a:xfrm>
            <a:off x="839788" y="1681163"/>
            <a:ext cx="10512425" cy="823912"/>
          </a:xfrm>
        </p:spPr>
        <p:txBody>
          <a:bodyPr anchor="ctr">
            <a:normAutofit/>
          </a:bodyPr>
          <a:lstStyle/>
          <a:p>
            <a:pPr algn="ctr"/>
            <a:r>
              <a:rPr lang="en-US" sz="2800" dirty="0"/>
              <a:t>Training Cub Scouts</a:t>
            </a:r>
          </a:p>
        </p:txBody>
      </p:sp>
    </p:spTree>
    <p:extLst>
      <p:ext uri="{BB962C8B-B14F-4D97-AF65-F5344CB8AC3E}">
        <p14:creationId xmlns:p14="http://schemas.microsoft.com/office/powerpoint/2010/main" val="1385791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81FCC3-F7AA-F830-8FE6-6FB6FA334B03}"/>
              </a:ext>
            </a:extLst>
          </p:cNvPr>
          <p:cNvSpPr>
            <a:spLocks noGrp="1"/>
          </p:cNvSpPr>
          <p:nvPr>
            <p:ph type="title"/>
          </p:nvPr>
        </p:nvSpPr>
        <p:spPr/>
        <p:txBody>
          <a:bodyPr/>
          <a:lstStyle/>
          <a:p>
            <a:pPr algn="ctr"/>
            <a:r>
              <a:rPr lang="en-US" dirty="0"/>
              <a:t>Section III</a:t>
            </a:r>
          </a:p>
        </p:txBody>
      </p:sp>
      <p:sp>
        <p:nvSpPr>
          <p:cNvPr id="2" name="Content Placeholder 3">
            <a:extLst>
              <a:ext uri="{FF2B5EF4-FFF2-40B4-BE49-F238E27FC236}">
                <a16:creationId xmlns:a16="http://schemas.microsoft.com/office/drawing/2014/main" id="{0C09B35A-8C89-9D91-BA5A-DC93F66F550C}"/>
              </a:ext>
            </a:extLst>
          </p:cNvPr>
          <p:cNvSpPr>
            <a:spLocks noGrp="1"/>
          </p:cNvSpPr>
          <p:nvPr>
            <p:ph sz="half" idx="2"/>
          </p:nvPr>
        </p:nvSpPr>
        <p:spPr/>
        <p:txBody>
          <a:bodyPr>
            <a:normAutofit lnSpcReduction="10000"/>
          </a:bodyPr>
          <a:lstStyle/>
          <a:p>
            <a:r>
              <a:rPr lang="en-US" dirty="0"/>
              <a:t>Section II (40 minutes)</a:t>
            </a:r>
          </a:p>
          <a:p>
            <a:pPr marL="914400" lvl="1" indent="-457200">
              <a:buFont typeface="+mj-lt"/>
              <a:buAutoNum type="alphaUcPeriod"/>
            </a:pPr>
            <a:r>
              <a:rPr lang="en-US" dirty="0"/>
              <a:t>Archery Shooting Basics, page 66</a:t>
            </a:r>
          </a:p>
          <a:p>
            <a:pPr marL="1371600" lvl="2" indent="-457200">
              <a:buFont typeface="+mj-lt"/>
              <a:buAutoNum type="arabicPeriod"/>
            </a:pPr>
            <a:r>
              <a:rPr lang="en-US" dirty="0"/>
              <a:t>Eye Dominance, page 66</a:t>
            </a:r>
          </a:p>
          <a:p>
            <a:pPr marL="1371600" lvl="2" indent="-457200">
              <a:buFont typeface="+mj-lt"/>
              <a:buAutoNum type="arabicPeriod"/>
            </a:pPr>
            <a:r>
              <a:rPr lang="en-US" dirty="0"/>
              <a:t>Stance, page 66</a:t>
            </a:r>
          </a:p>
          <a:p>
            <a:pPr marL="1371600" lvl="2" indent="-457200">
              <a:buFont typeface="+mj-lt"/>
              <a:buAutoNum type="arabicPeriod"/>
            </a:pPr>
            <a:r>
              <a:rPr lang="en-US" dirty="0"/>
              <a:t>Nock the Arrow, page67</a:t>
            </a:r>
          </a:p>
          <a:p>
            <a:pPr marL="1371600" lvl="2" indent="-457200">
              <a:buFont typeface="+mj-lt"/>
              <a:buAutoNum type="arabicPeriod"/>
            </a:pPr>
            <a:r>
              <a:rPr lang="en-US" dirty="0"/>
              <a:t>Establish the Bow Hold, page 67</a:t>
            </a:r>
          </a:p>
          <a:p>
            <a:pPr marL="1371600" lvl="2" indent="-457200">
              <a:buFont typeface="+mj-lt"/>
              <a:buAutoNum type="arabicPeriod"/>
            </a:pPr>
            <a:r>
              <a:rPr lang="en-US" dirty="0"/>
              <a:t>Draw, Page 67</a:t>
            </a:r>
          </a:p>
          <a:p>
            <a:pPr marL="1371600" lvl="2" indent="-457200">
              <a:buFont typeface="+mj-lt"/>
              <a:buAutoNum type="arabicPeriod"/>
            </a:pPr>
            <a:r>
              <a:rPr lang="en-US" dirty="0"/>
              <a:t>Aim, page 67</a:t>
            </a:r>
          </a:p>
          <a:p>
            <a:pPr marL="1371600" lvl="2" indent="-457200">
              <a:buFont typeface="+mj-lt"/>
              <a:buAutoNum type="arabicPeriod"/>
            </a:pPr>
            <a:r>
              <a:rPr lang="en-US" dirty="0"/>
              <a:t>Anchor, page 67</a:t>
            </a:r>
          </a:p>
          <a:p>
            <a:pPr marL="1371600" lvl="2" indent="-457200">
              <a:buFont typeface="+mj-lt"/>
              <a:buAutoNum type="arabicPeriod"/>
            </a:pPr>
            <a:r>
              <a:rPr lang="en-US" dirty="0"/>
              <a:t>Release or Loose, page 67</a:t>
            </a:r>
          </a:p>
        </p:txBody>
      </p:sp>
      <p:sp>
        <p:nvSpPr>
          <p:cNvPr id="11" name="Content Placeholder 10">
            <a:extLst>
              <a:ext uri="{FF2B5EF4-FFF2-40B4-BE49-F238E27FC236}">
                <a16:creationId xmlns:a16="http://schemas.microsoft.com/office/drawing/2014/main" id="{A20AFB47-5A1C-A415-9BFD-614158122053}"/>
              </a:ext>
            </a:extLst>
          </p:cNvPr>
          <p:cNvSpPr>
            <a:spLocks noGrp="1"/>
          </p:cNvSpPr>
          <p:nvPr>
            <p:ph sz="quarter" idx="4"/>
          </p:nvPr>
        </p:nvSpPr>
        <p:spPr/>
        <p:txBody>
          <a:bodyPr>
            <a:normAutofit lnSpcReduction="10000"/>
          </a:bodyPr>
          <a:lstStyle/>
          <a:p>
            <a:endParaRPr lang="en-US" dirty="0"/>
          </a:p>
          <a:p>
            <a:endParaRPr lang="en-US" dirty="0"/>
          </a:p>
          <a:p>
            <a:pPr marL="914400" lvl="1" indent="-457200">
              <a:buFont typeface="+mj-lt"/>
              <a:buAutoNum type="arabicPeriod" startAt="9"/>
            </a:pPr>
            <a:r>
              <a:rPr lang="en-US" sz="2000" dirty="0"/>
              <a:t>Follow-Through, page 67</a:t>
            </a:r>
          </a:p>
          <a:p>
            <a:pPr marL="914400" lvl="1" indent="-457200">
              <a:buFont typeface="+mj-lt"/>
              <a:buAutoNum type="arabicPeriod" startAt="9"/>
            </a:pPr>
            <a:r>
              <a:rPr lang="en-US" sz="2000" dirty="0"/>
              <a:t>Retrieve Arrows, page 67</a:t>
            </a:r>
          </a:p>
          <a:p>
            <a:endParaRPr lang="en-US" dirty="0"/>
          </a:p>
        </p:txBody>
      </p:sp>
      <p:sp>
        <p:nvSpPr>
          <p:cNvPr id="12" name="TextBox 11">
            <a:extLst>
              <a:ext uri="{FF2B5EF4-FFF2-40B4-BE49-F238E27FC236}">
                <a16:creationId xmlns:a16="http://schemas.microsoft.com/office/drawing/2014/main" id="{689E3A3B-13C2-550B-D987-6CFBC639F4B2}"/>
              </a:ext>
            </a:extLst>
          </p:cNvPr>
          <p:cNvSpPr txBox="1"/>
          <p:nvPr/>
        </p:nvSpPr>
        <p:spPr>
          <a:xfrm>
            <a:off x="1282535" y="6189663"/>
            <a:ext cx="3846309" cy="461665"/>
          </a:xfrm>
          <a:prstGeom prst="rect">
            <a:avLst/>
          </a:prstGeom>
          <a:noFill/>
        </p:spPr>
        <p:txBody>
          <a:bodyPr wrap="none" rtlCol="0">
            <a:spAutoFit/>
          </a:bodyPr>
          <a:lstStyle/>
          <a:p>
            <a:r>
              <a:rPr lang="en-US" sz="2400" dirty="0"/>
              <a:t>B.  Practice, practice, practice</a:t>
            </a:r>
          </a:p>
        </p:txBody>
      </p:sp>
      <p:sp>
        <p:nvSpPr>
          <p:cNvPr id="15" name="Text Placeholder 2">
            <a:extLst>
              <a:ext uri="{FF2B5EF4-FFF2-40B4-BE49-F238E27FC236}">
                <a16:creationId xmlns:a16="http://schemas.microsoft.com/office/drawing/2014/main" id="{8CDCEB44-BD7C-10D7-3316-A49E7564766C}"/>
              </a:ext>
            </a:extLst>
          </p:cNvPr>
          <p:cNvSpPr>
            <a:spLocks noGrp="1"/>
          </p:cNvSpPr>
          <p:nvPr>
            <p:ph type="body" idx="1"/>
          </p:nvPr>
        </p:nvSpPr>
        <p:spPr>
          <a:xfrm>
            <a:off x="839788" y="1681163"/>
            <a:ext cx="10512424" cy="823912"/>
          </a:xfrm>
        </p:spPr>
        <p:txBody>
          <a:bodyPr anchor="ctr">
            <a:normAutofit/>
          </a:bodyPr>
          <a:lstStyle/>
          <a:p>
            <a:pPr algn="ctr"/>
            <a:r>
              <a:rPr lang="en-US" sz="2800" dirty="0"/>
              <a:t>Training Cub Scouts</a:t>
            </a:r>
          </a:p>
        </p:txBody>
      </p:sp>
    </p:spTree>
    <p:extLst>
      <p:ext uri="{BB962C8B-B14F-4D97-AF65-F5344CB8AC3E}">
        <p14:creationId xmlns:p14="http://schemas.microsoft.com/office/powerpoint/2010/main" val="2676451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DD9A18-4CE5-1F24-62A1-ABFB1E253FA4}"/>
              </a:ext>
            </a:extLst>
          </p:cNvPr>
          <p:cNvSpPr>
            <a:spLocks noGrp="1"/>
          </p:cNvSpPr>
          <p:nvPr>
            <p:ph sz="half" idx="2"/>
          </p:nvPr>
        </p:nvSpPr>
        <p:spPr>
          <a:xfrm>
            <a:off x="839788" y="2505075"/>
            <a:ext cx="10512424" cy="3684588"/>
          </a:xfrm>
        </p:spPr>
        <p:txBody>
          <a:bodyPr>
            <a:normAutofit/>
          </a:bodyPr>
          <a:lstStyle/>
          <a:p>
            <a:r>
              <a:rPr lang="en-US" dirty="0"/>
              <a:t>Section III (60 minutes)</a:t>
            </a:r>
          </a:p>
          <a:p>
            <a:pPr marL="971550" lvl="1" indent="-514350">
              <a:buFont typeface="+mj-lt"/>
              <a:buAutoNum type="alphaUcPeriod"/>
            </a:pPr>
            <a:r>
              <a:rPr lang="en-US" dirty="0"/>
              <a:t>The difference between an End and a Round. page 68</a:t>
            </a:r>
          </a:p>
          <a:p>
            <a:pPr marL="971550" lvl="1" indent="-514350">
              <a:buFont typeface="+mj-lt"/>
              <a:buAutoNum type="alphaUcPeriod"/>
            </a:pPr>
            <a:r>
              <a:rPr lang="en-US" dirty="0"/>
              <a:t>Archery Games &amp; Activities, page 68</a:t>
            </a:r>
          </a:p>
          <a:p>
            <a:pPr marL="971550" lvl="1" indent="-514350">
              <a:buFont typeface="+mj-lt"/>
              <a:buAutoNum type="alphaUcPeriod"/>
            </a:pPr>
            <a:r>
              <a:rPr lang="en-US" dirty="0"/>
              <a:t>Cub Scout Awards (Refer to Cub Scout Shooting Sports Guide, No. 510-322, in Appendix 20 of the National Shooting Sports Guide)</a:t>
            </a:r>
          </a:p>
          <a:p>
            <a:pPr marL="914400" lvl="1" indent="-457200">
              <a:buFont typeface="+mj-lt"/>
              <a:buAutoNum type="alphaUcPeriod"/>
            </a:pPr>
            <a:endParaRPr lang="en-US" dirty="0"/>
          </a:p>
        </p:txBody>
      </p:sp>
      <p:sp>
        <p:nvSpPr>
          <p:cNvPr id="7" name="Title 1">
            <a:extLst>
              <a:ext uri="{FF2B5EF4-FFF2-40B4-BE49-F238E27FC236}">
                <a16:creationId xmlns:a16="http://schemas.microsoft.com/office/drawing/2014/main" id="{B381FCC3-F7AA-F830-8FE6-6FB6FA334B03}"/>
              </a:ext>
            </a:extLst>
          </p:cNvPr>
          <p:cNvSpPr>
            <a:spLocks noGrp="1"/>
          </p:cNvSpPr>
          <p:nvPr>
            <p:ph type="title"/>
          </p:nvPr>
        </p:nvSpPr>
        <p:spPr>
          <a:xfrm>
            <a:off x="0" y="365125"/>
            <a:ext cx="12192000" cy="1325563"/>
          </a:xfrm>
        </p:spPr>
        <p:txBody>
          <a:bodyPr/>
          <a:lstStyle/>
          <a:p>
            <a:pPr algn="ctr"/>
            <a:r>
              <a:rPr lang="en-US" dirty="0"/>
              <a:t>Section III</a:t>
            </a:r>
          </a:p>
        </p:txBody>
      </p:sp>
      <p:sp>
        <p:nvSpPr>
          <p:cNvPr id="5" name="Text Placeholder 2">
            <a:extLst>
              <a:ext uri="{FF2B5EF4-FFF2-40B4-BE49-F238E27FC236}">
                <a16:creationId xmlns:a16="http://schemas.microsoft.com/office/drawing/2014/main" id="{C28FCF2D-098D-0352-5F1E-BE3809183E96}"/>
              </a:ext>
            </a:extLst>
          </p:cNvPr>
          <p:cNvSpPr>
            <a:spLocks noGrp="1"/>
          </p:cNvSpPr>
          <p:nvPr>
            <p:ph type="body" idx="1"/>
          </p:nvPr>
        </p:nvSpPr>
        <p:spPr>
          <a:xfrm>
            <a:off x="839788" y="1681163"/>
            <a:ext cx="10512424" cy="823912"/>
          </a:xfrm>
        </p:spPr>
        <p:txBody>
          <a:bodyPr anchor="ctr">
            <a:normAutofit/>
          </a:bodyPr>
          <a:lstStyle/>
          <a:p>
            <a:pPr algn="ctr"/>
            <a:r>
              <a:rPr lang="en-US" sz="2800" dirty="0"/>
              <a:t>Training Cub Scouts</a:t>
            </a:r>
          </a:p>
        </p:txBody>
      </p:sp>
      <p:sp>
        <p:nvSpPr>
          <p:cNvPr id="6" name="Text Placeholder 2">
            <a:extLst>
              <a:ext uri="{FF2B5EF4-FFF2-40B4-BE49-F238E27FC236}">
                <a16:creationId xmlns:a16="http://schemas.microsoft.com/office/drawing/2014/main" id="{67790DEF-E1D9-C7D4-A4EB-9F721980A281}"/>
              </a:ext>
            </a:extLst>
          </p:cNvPr>
          <p:cNvSpPr txBox="1">
            <a:spLocks/>
          </p:cNvSpPr>
          <p:nvPr/>
        </p:nvSpPr>
        <p:spPr>
          <a:xfrm>
            <a:off x="839788" y="1681163"/>
            <a:ext cx="10512425"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800"/>
              <a:t>Training Cub Scouts</a:t>
            </a:r>
            <a:endParaRPr lang="en-US" sz="2800" dirty="0"/>
          </a:p>
        </p:txBody>
      </p:sp>
    </p:spTree>
    <p:extLst>
      <p:ext uri="{BB962C8B-B14F-4D97-AF65-F5344CB8AC3E}">
        <p14:creationId xmlns:p14="http://schemas.microsoft.com/office/powerpoint/2010/main" val="2802960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DD9A18-4CE5-1F24-62A1-ABFB1E253FA4}"/>
              </a:ext>
            </a:extLst>
          </p:cNvPr>
          <p:cNvSpPr>
            <a:spLocks noGrp="1"/>
          </p:cNvSpPr>
          <p:nvPr>
            <p:ph sz="half" idx="2"/>
          </p:nvPr>
        </p:nvSpPr>
        <p:spPr>
          <a:xfrm>
            <a:off x="839788" y="2505075"/>
            <a:ext cx="10512424" cy="3684588"/>
          </a:xfrm>
        </p:spPr>
        <p:txBody>
          <a:bodyPr>
            <a:normAutofit/>
          </a:bodyPr>
          <a:lstStyle/>
          <a:p>
            <a:pPr marL="457200" lvl="1" indent="0">
              <a:buNone/>
            </a:pPr>
            <a:r>
              <a:rPr lang="en-US" dirty="0"/>
              <a:t>End:  is shooting 6 Arrows</a:t>
            </a:r>
          </a:p>
          <a:p>
            <a:pPr marL="457200" lvl="1" indent="0">
              <a:buNone/>
            </a:pPr>
            <a:r>
              <a:rPr lang="en-US" dirty="0"/>
              <a:t>Round: is the total number of ends to complete the round</a:t>
            </a:r>
          </a:p>
          <a:p>
            <a:pPr marL="457200" lvl="1" indent="0">
              <a:buNone/>
            </a:pPr>
            <a:endParaRPr lang="en-US" dirty="0"/>
          </a:p>
          <a:p>
            <a:pPr marL="457200" lvl="1" indent="0">
              <a:buNone/>
            </a:pPr>
            <a:r>
              <a:rPr lang="en-US" dirty="0"/>
              <a:t>For Example: An American round, in archery, target shooting event consisting of five ends (six arrows each), shot from distances of 60, 50, and 40 yards</a:t>
            </a:r>
          </a:p>
          <a:p>
            <a:pPr marL="457200" lvl="1" indent="0">
              <a:buNone/>
            </a:pPr>
            <a:endParaRPr lang="en-US" dirty="0"/>
          </a:p>
        </p:txBody>
      </p:sp>
      <p:sp>
        <p:nvSpPr>
          <p:cNvPr id="7" name="Title 1">
            <a:extLst>
              <a:ext uri="{FF2B5EF4-FFF2-40B4-BE49-F238E27FC236}">
                <a16:creationId xmlns:a16="http://schemas.microsoft.com/office/drawing/2014/main" id="{B381FCC3-F7AA-F830-8FE6-6FB6FA334B03}"/>
              </a:ext>
            </a:extLst>
          </p:cNvPr>
          <p:cNvSpPr>
            <a:spLocks noGrp="1"/>
          </p:cNvSpPr>
          <p:nvPr>
            <p:ph type="title"/>
          </p:nvPr>
        </p:nvSpPr>
        <p:spPr>
          <a:xfrm>
            <a:off x="0" y="365125"/>
            <a:ext cx="12192000" cy="1325563"/>
          </a:xfrm>
        </p:spPr>
        <p:txBody>
          <a:bodyPr/>
          <a:lstStyle/>
          <a:p>
            <a:pPr algn="ctr"/>
            <a:r>
              <a:rPr lang="en-US" dirty="0"/>
              <a:t>Section III</a:t>
            </a:r>
          </a:p>
        </p:txBody>
      </p:sp>
      <p:sp>
        <p:nvSpPr>
          <p:cNvPr id="5" name="Text Placeholder 2">
            <a:extLst>
              <a:ext uri="{FF2B5EF4-FFF2-40B4-BE49-F238E27FC236}">
                <a16:creationId xmlns:a16="http://schemas.microsoft.com/office/drawing/2014/main" id="{C28FCF2D-098D-0352-5F1E-BE3809183E96}"/>
              </a:ext>
            </a:extLst>
          </p:cNvPr>
          <p:cNvSpPr>
            <a:spLocks noGrp="1"/>
          </p:cNvSpPr>
          <p:nvPr>
            <p:ph type="body" idx="1"/>
          </p:nvPr>
        </p:nvSpPr>
        <p:spPr>
          <a:xfrm>
            <a:off x="839788" y="1681163"/>
            <a:ext cx="10512424" cy="823912"/>
          </a:xfrm>
        </p:spPr>
        <p:txBody>
          <a:bodyPr anchor="ctr">
            <a:normAutofit/>
          </a:bodyPr>
          <a:lstStyle/>
          <a:p>
            <a:pPr algn="ctr"/>
            <a:r>
              <a:rPr lang="en-US" sz="2800" dirty="0"/>
              <a:t>Shooting a Competitive Round</a:t>
            </a:r>
          </a:p>
        </p:txBody>
      </p:sp>
    </p:spTree>
    <p:extLst>
      <p:ext uri="{BB962C8B-B14F-4D97-AF65-F5344CB8AC3E}">
        <p14:creationId xmlns:p14="http://schemas.microsoft.com/office/powerpoint/2010/main" val="2959897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DD9A18-4CE5-1F24-62A1-ABFB1E253FA4}"/>
              </a:ext>
            </a:extLst>
          </p:cNvPr>
          <p:cNvSpPr>
            <a:spLocks noGrp="1"/>
          </p:cNvSpPr>
          <p:nvPr>
            <p:ph sz="half" idx="2"/>
          </p:nvPr>
        </p:nvSpPr>
        <p:spPr>
          <a:xfrm>
            <a:off x="839788" y="2505075"/>
            <a:ext cx="10512424" cy="3684588"/>
          </a:xfrm>
        </p:spPr>
        <p:txBody>
          <a:bodyPr>
            <a:normAutofit/>
          </a:bodyPr>
          <a:lstStyle/>
          <a:p>
            <a:pPr marL="914400" lvl="1" indent="-457200">
              <a:buFont typeface="+mj-lt"/>
              <a:buAutoNum type="arabicPeriod"/>
            </a:pPr>
            <a:r>
              <a:rPr lang="en-US" dirty="0"/>
              <a:t>Some Games &amp; Activities</a:t>
            </a:r>
          </a:p>
          <a:p>
            <a:pPr marL="1371600" lvl="2" indent="-457200">
              <a:buFont typeface="+mj-lt"/>
              <a:buAutoNum type="arabicPeriod"/>
            </a:pPr>
            <a:r>
              <a:rPr lang="en-US" dirty="0"/>
              <a:t>Tic-Tac-Toe page 68</a:t>
            </a:r>
          </a:p>
          <a:p>
            <a:pPr marL="1371600" lvl="2" indent="-457200">
              <a:buFont typeface="+mj-lt"/>
              <a:buAutoNum type="arabicPeriod"/>
            </a:pPr>
            <a:r>
              <a:rPr lang="en-US" dirty="0"/>
              <a:t>Wand Shooting page 68</a:t>
            </a:r>
          </a:p>
          <a:p>
            <a:pPr marL="1371600" lvl="2" indent="-457200">
              <a:buFont typeface="+mj-lt"/>
              <a:buAutoNum type="arabicPeriod"/>
            </a:pPr>
            <a:r>
              <a:rPr lang="en-US" dirty="0"/>
              <a:t>Balloon Bust page 68</a:t>
            </a:r>
          </a:p>
        </p:txBody>
      </p:sp>
      <p:sp>
        <p:nvSpPr>
          <p:cNvPr id="7" name="Title 1">
            <a:extLst>
              <a:ext uri="{FF2B5EF4-FFF2-40B4-BE49-F238E27FC236}">
                <a16:creationId xmlns:a16="http://schemas.microsoft.com/office/drawing/2014/main" id="{B381FCC3-F7AA-F830-8FE6-6FB6FA334B03}"/>
              </a:ext>
            </a:extLst>
          </p:cNvPr>
          <p:cNvSpPr>
            <a:spLocks noGrp="1"/>
          </p:cNvSpPr>
          <p:nvPr>
            <p:ph type="title"/>
          </p:nvPr>
        </p:nvSpPr>
        <p:spPr>
          <a:xfrm>
            <a:off x="0" y="365125"/>
            <a:ext cx="12192000" cy="1325563"/>
          </a:xfrm>
        </p:spPr>
        <p:txBody>
          <a:bodyPr/>
          <a:lstStyle/>
          <a:p>
            <a:pPr algn="ctr"/>
            <a:r>
              <a:rPr lang="en-US" dirty="0"/>
              <a:t>Section III</a:t>
            </a:r>
          </a:p>
        </p:txBody>
      </p:sp>
      <p:sp>
        <p:nvSpPr>
          <p:cNvPr id="5" name="Text Placeholder 2">
            <a:extLst>
              <a:ext uri="{FF2B5EF4-FFF2-40B4-BE49-F238E27FC236}">
                <a16:creationId xmlns:a16="http://schemas.microsoft.com/office/drawing/2014/main" id="{C28FCF2D-098D-0352-5F1E-BE3809183E96}"/>
              </a:ext>
            </a:extLst>
          </p:cNvPr>
          <p:cNvSpPr>
            <a:spLocks noGrp="1"/>
          </p:cNvSpPr>
          <p:nvPr>
            <p:ph type="body" idx="1"/>
          </p:nvPr>
        </p:nvSpPr>
        <p:spPr>
          <a:xfrm>
            <a:off x="839788" y="1681163"/>
            <a:ext cx="10512424" cy="823912"/>
          </a:xfrm>
        </p:spPr>
        <p:txBody>
          <a:bodyPr anchor="ctr">
            <a:normAutofit/>
          </a:bodyPr>
          <a:lstStyle/>
          <a:p>
            <a:pPr algn="ctr"/>
            <a:r>
              <a:rPr lang="en-US" sz="2800" dirty="0"/>
              <a:t>Archery Games &amp; Activities</a:t>
            </a:r>
          </a:p>
        </p:txBody>
      </p:sp>
    </p:spTree>
    <p:extLst>
      <p:ext uri="{BB962C8B-B14F-4D97-AF65-F5344CB8AC3E}">
        <p14:creationId xmlns:p14="http://schemas.microsoft.com/office/powerpoint/2010/main" val="2306182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DD9A18-4CE5-1F24-62A1-ABFB1E253FA4}"/>
              </a:ext>
            </a:extLst>
          </p:cNvPr>
          <p:cNvSpPr>
            <a:spLocks noGrp="1"/>
          </p:cNvSpPr>
          <p:nvPr>
            <p:ph sz="half" idx="2"/>
          </p:nvPr>
        </p:nvSpPr>
        <p:spPr>
          <a:xfrm>
            <a:off x="839788" y="2505075"/>
            <a:ext cx="10512424" cy="3684588"/>
          </a:xfrm>
        </p:spPr>
        <p:txBody>
          <a:bodyPr>
            <a:normAutofit/>
          </a:bodyPr>
          <a:lstStyle/>
          <a:p>
            <a:pPr marL="914400" lvl="1" indent="-457200">
              <a:buFont typeface="+mj-lt"/>
              <a:buAutoNum type="arabicPeriod"/>
            </a:pPr>
            <a:r>
              <a:rPr lang="en-US" dirty="0"/>
              <a:t>Lions and Tigers MUST shoot with an adult partner.</a:t>
            </a:r>
          </a:p>
          <a:p>
            <a:pPr marL="914400" lvl="1" indent="-457200">
              <a:buFont typeface="+mj-lt"/>
              <a:buAutoNum type="arabicPeriod"/>
            </a:pPr>
            <a:r>
              <a:rPr lang="en-US" dirty="0"/>
              <a:t>Instructor to participant ratio for Cub Scout Archery is 1 Rangemaster or USA Archery Instructor to 8 Cub Scouts</a:t>
            </a:r>
          </a:p>
        </p:txBody>
      </p:sp>
      <p:sp>
        <p:nvSpPr>
          <p:cNvPr id="7" name="Title 1">
            <a:extLst>
              <a:ext uri="{FF2B5EF4-FFF2-40B4-BE49-F238E27FC236}">
                <a16:creationId xmlns:a16="http://schemas.microsoft.com/office/drawing/2014/main" id="{B381FCC3-F7AA-F830-8FE6-6FB6FA334B03}"/>
              </a:ext>
            </a:extLst>
          </p:cNvPr>
          <p:cNvSpPr>
            <a:spLocks noGrp="1"/>
          </p:cNvSpPr>
          <p:nvPr>
            <p:ph type="title"/>
          </p:nvPr>
        </p:nvSpPr>
        <p:spPr>
          <a:xfrm>
            <a:off x="0" y="365125"/>
            <a:ext cx="12192000" cy="1325563"/>
          </a:xfrm>
        </p:spPr>
        <p:txBody>
          <a:bodyPr/>
          <a:lstStyle/>
          <a:p>
            <a:pPr algn="ctr"/>
            <a:r>
              <a:rPr lang="en-US" dirty="0"/>
              <a:t>Section III</a:t>
            </a:r>
          </a:p>
        </p:txBody>
      </p:sp>
      <p:sp>
        <p:nvSpPr>
          <p:cNvPr id="5" name="Text Placeholder 2">
            <a:extLst>
              <a:ext uri="{FF2B5EF4-FFF2-40B4-BE49-F238E27FC236}">
                <a16:creationId xmlns:a16="http://schemas.microsoft.com/office/drawing/2014/main" id="{C28FCF2D-098D-0352-5F1E-BE3809183E96}"/>
              </a:ext>
            </a:extLst>
          </p:cNvPr>
          <p:cNvSpPr>
            <a:spLocks noGrp="1"/>
          </p:cNvSpPr>
          <p:nvPr>
            <p:ph type="body" idx="1"/>
          </p:nvPr>
        </p:nvSpPr>
        <p:spPr>
          <a:xfrm>
            <a:off x="839788" y="1681163"/>
            <a:ext cx="10512424" cy="823912"/>
          </a:xfrm>
        </p:spPr>
        <p:txBody>
          <a:bodyPr anchor="ctr">
            <a:normAutofit/>
          </a:bodyPr>
          <a:lstStyle/>
          <a:p>
            <a:pPr algn="ctr"/>
            <a:r>
              <a:rPr lang="en-US" sz="2800" dirty="0"/>
              <a:t>Cub Scouts and Archery</a:t>
            </a:r>
          </a:p>
        </p:txBody>
      </p:sp>
    </p:spTree>
    <p:extLst>
      <p:ext uri="{BB962C8B-B14F-4D97-AF65-F5344CB8AC3E}">
        <p14:creationId xmlns:p14="http://schemas.microsoft.com/office/powerpoint/2010/main" val="1987932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3854D4-37A3-EB9A-8024-C6DBCA9E8AD5}"/>
              </a:ext>
            </a:extLst>
          </p:cNvPr>
          <p:cNvSpPr>
            <a:spLocks noGrp="1"/>
          </p:cNvSpPr>
          <p:nvPr>
            <p:ph type="body" idx="1"/>
          </p:nvPr>
        </p:nvSpPr>
        <p:spPr>
          <a:xfrm>
            <a:off x="839788" y="1681163"/>
            <a:ext cx="10512424" cy="494001"/>
          </a:xfrm>
        </p:spPr>
        <p:txBody>
          <a:bodyPr anchor="t"/>
          <a:lstStyle/>
          <a:p>
            <a:pPr algn="ctr"/>
            <a:r>
              <a:rPr lang="en-US" sz="2400" dirty="0"/>
              <a:t>Age-Appropriate Guidelines For BB Gun</a:t>
            </a:r>
          </a:p>
          <a:p>
            <a:pPr algn="ctr"/>
            <a:endParaRPr lang="en-US" dirty="0"/>
          </a:p>
        </p:txBody>
      </p:sp>
      <p:pic>
        <p:nvPicPr>
          <p:cNvPr id="8" name="Content Placeholder 7">
            <a:extLst>
              <a:ext uri="{FF2B5EF4-FFF2-40B4-BE49-F238E27FC236}">
                <a16:creationId xmlns:a16="http://schemas.microsoft.com/office/drawing/2014/main" id="{8B7C24D6-F9EB-C955-EF2A-0DEC550CC35C}"/>
              </a:ext>
            </a:extLst>
          </p:cNvPr>
          <p:cNvPicPr>
            <a:picLocks noGrp="1" noChangeAspect="1"/>
          </p:cNvPicPr>
          <p:nvPr>
            <p:ph sz="half" idx="2"/>
          </p:nvPr>
        </p:nvPicPr>
        <p:blipFill>
          <a:blip r:embed="rId2"/>
          <a:stretch>
            <a:fillRect/>
          </a:stretch>
        </p:blipFill>
        <p:spPr>
          <a:xfrm>
            <a:off x="839787" y="2175164"/>
            <a:ext cx="10512424" cy="1429616"/>
          </a:xfrm>
          <a:prstGeom prst="rect">
            <a:avLst/>
          </a:prstGeom>
        </p:spPr>
      </p:pic>
      <p:sp>
        <p:nvSpPr>
          <p:cNvPr id="7" name="Title 1">
            <a:extLst>
              <a:ext uri="{FF2B5EF4-FFF2-40B4-BE49-F238E27FC236}">
                <a16:creationId xmlns:a16="http://schemas.microsoft.com/office/drawing/2014/main" id="{93B54E78-CAD7-8B72-07A2-9793000287D6}"/>
              </a:ext>
            </a:extLst>
          </p:cNvPr>
          <p:cNvSpPr>
            <a:spLocks noGrp="1"/>
          </p:cNvSpPr>
          <p:nvPr>
            <p:ph type="title"/>
          </p:nvPr>
        </p:nvSpPr>
        <p:spPr>
          <a:xfrm>
            <a:off x="0" y="365125"/>
            <a:ext cx="12192000" cy="1325563"/>
          </a:xfrm>
        </p:spPr>
        <p:txBody>
          <a:bodyPr/>
          <a:lstStyle/>
          <a:p>
            <a:pPr algn="ctr"/>
            <a:r>
              <a:rPr lang="en-US" dirty="0"/>
              <a:t>Section IV</a:t>
            </a:r>
          </a:p>
        </p:txBody>
      </p:sp>
      <p:pic>
        <p:nvPicPr>
          <p:cNvPr id="9" name="Picture 8">
            <a:extLst>
              <a:ext uri="{FF2B5EF4-FFF2-40B4-BE49-F238E27FC236}">
                <a16:creationId xmlns:a16="http://schemas.microsoft.com/office/drawing/2014/main" id="{1FB3FF92-04E1-B073-0695-8FF455C58934}"/>
              </a:ext>
            </a:extLst>
          </p:cNvPr>
          <p:cNvPicPr>
            <a:picLocks noChangeAspect="1"/>
          </p:cNvPicPr>
          <p:nvPr/>
        </p:nvPicPr>
        <p:blipFill>
          <a:blip r:embed="rId3"/>
          <a:stretch>
            <a:fillRect/>
          </a:stretch>
        </p:blipFill>
        <p:spPr>
          <a:xfrm>
            <a:off x="839787" y="3604780"/>
            <a:ext cx="10512423" cy="3036835"/>
          </a:xfrm>
          <a:prstGeom prst="rect">
            <a:avLst/>
          </a:prstGeom>
        </p:spPr>
      </p:pic>
    </p:spTree>
    <p:extLst>
      <p:ext uri="{BB962C8B-B14F-4D97-AF65-F5344CB8AC3E}">
        <p14:creationId xmlns:p14="http://schemas.microsoft.com/office/powerpoint/2010/main" val="3193147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84DECB-5D51-6CE7-77DC-8988D4F3056B}"/>
              </a:ext>
            </a:extLst>
          </p:cNvPr>
          <p:cNvSpPr>
            <a:spLocks noGrp="1"/>
          </p:cNvSpPr>
          <p:nvPr>
            <p:ph type="title"/>
          </p:nvPr>
        </p:nvSpPr>
        <p:spPr>
          <a:xfrm>
            <a:off x="0" y="2766218"/>
            <a:ext cx="12192000" cy="1325563"/>
          </a:xfrm>
        </p:spPr>
        <p:txBody>
          <a:bodyPr>
            <a:normAutofit/>
          </a:bodyPr>
          <a:lstStyle/>
          <a:p>
            <a:pPr algn="ctr"/>
            <a:r>
              <a:rPr lang="en-US" sz="6600" b="1" u="sng" dirty="0"/>
              <a:t>Questions ?</a:t>
            </a:r>
          </a:p>
        </p:txBody>
      </p:sp>
    </p:spTree>
    <p:extLst>
      <p:ext uri="{BB962C8B-B14F-4D97-AF65-F5344CB8AC3E}">
        <p14:creationId xmlns:p14="http://schemas.microsoft.com/office/powerpoint/2010/main" val="180136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8449-EAED-2E22-7CB1-E61955562413}"/>
              </a:ext>
            </a:extLst>
          </p:cNvPr>
          <p:cNvSpPr>
            <a:spLocks noGrp="1"/>
          </p:cNvSpPr>
          <p:nvPr>
            <p:ph type="title"/>
          </p:nvPr>
        </p:nvSpPr>
        <p:spPr>
          <a:xfrm>
            <a:off x="0" y="365125"/>
            <a:ext cx="12192000" cy="1325563"/>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B42F4791-CD61-504B-CFE7-C0457070E926}"/>
              </a:ext>
            </a:extLst>
          </p:cNvPr>
          <p:cNvSpPr>
            <a:spLocks noGrp="1"/>
          </p:cNvSpPr>
          <p:nvPr>
            <p:ph idx="1"/>
          </p:nvPr>
        </p:nvSpPr>
        <p:spPr/>
        <p:txBody>
          <a:bodyPr>
            <a:normAutofit fontScale="92500" lnSpcReduction="10000"/>
          </a:bodyPr>
          <a:lstStyle/>
          <a:p>
            <a:r>
              <a:rPr lang="en-US" dirty="0"/>
              <a:t>Section III (25 Minutes)</a:t>
            </a:r>
          </a:p>
          <a:p>
            <a:pPr marL="914400" lvl="1" indent="-457200">
              <a:buFont typeface="+mj-lt"/>
              <a:buAutoNum type="alphaUcPeriod"/>
            </a:pPr>
            <a:r>
              <a:rPr lang="en-US" dirty="0"/>
              <a:t>Training Cub Scouts</a:t>
            </a:r>
          </a:p>
          <a:p>
            <a:pPr marL="1371600" lvl="2" indent="-457200">
              <a:buFont typeface="+mj-lt"/>
              <a:buAutoNum type="arabicPeriod"/>
            </a:pPr>
            <a:r>
              <a:rPr lang="en-US" dirty="0"/>
              <a:t>Training Cub Scouts</a:t>
            </a:r>
          </a:p>
          <a:p>
            <a:pPr marL="1371600" lvl="2" indent="-457200">
              <a:buFont typeface="+mj-lt"/>
              <a:buAutoNum type="arabicPeriod"/>
            </a:pPr>
            <a:r>
              <a:rPr lang="en-US" dirty="0"/>
              <a:t>Teaching Tips</a:t>
            </a:r>
          </a:p>
          <a:p>
            <a:pPr marL="1371600" lvl="2" indent="-457200">
              <a:buFont typeface="+mj-lt"/>
              <a:buAutoNum type="arabicPeriod"/>
            </a:pPr>
            <a:r>
              <a:rPr lang="en-US" dirty="0"/>
              <a:t>Cub Scout Training - Youth</a:t>
            </a:r>
          </a:p>
          <a:p>
            <a:pPr marL="914400" lvl="1" indent="-457200">
              <a:buFont typeface="+mj-lt"/>
              <a:buAutoNum type="alphaUcPeriod"/>
            </a:pPr>
            <a:r>
              <a:rPr lang="en-US" dirty="0"/>
              <a:t>Shooting a Competitive Round</a:t>
            </a:r>
          </a:p>
          <a:p>
            <a:pPr marL="1371600" lvl="2" indent="-457200">
              <a:buFont typeface="+mj-lt"/>
              <a:buAutoNum type="arabicPeriod"/>
            </a:pPr>
            <a:r>
              <a:rPr lang="en-US" dirty="0"/>
              <a:t>Difference between and end &amp; a round</a:t>
            </a:r>
          </a:p>
          <a:p>
            <a:pPr marL="914400" lvl="1" indent="-457200">
              <a:buFont typeface="+mj-lt"/>
              <a:buAutoNum type="alphaUcPeriod"/>
            </a:pPr>
            <a:r>
              <a:rPr lang="en-US" dirty="0"/>
              <a:t>Archery Games &amp; Activities</a:t>
            </a:r>
          </a:p>
          <a:p>
            <a:pPr marL="1371600" lvl="2" indent="-457200">
              <a:buFont typeface="+mj-lt"/>
              <a:buAutoNum type="arabicPeriod"/>
            </a:pPr>
            <a:r>
              <a:rPr lang="en-US" dirty="0"/>
              <a:t>Review activities listed</a:t>
            </a:r>
          </a:p>
          <a:p>
            <a:pPr marL="1371600" lvl="2" indent="-457200">
              <a:buFont typeface="+mj-lt"/>
              <a:buAutoNum type="arabicPeriod"/>
            </a:pPr>
            <a:r>
              <a:rPr lang="en-US" dirty="0"/>
              <a:t>Ask archers to share any other activities they can think of.</a:t>
            </a:r>
          </a:p>
          <a:p>
            <a:pPr marL="914400" lvl="1" indent="-457200">
              <a:buFont typeface="+mj-lt"/>
              <a:buAutoNum type="alphaUcPeriod"/>
            </a:pPr>
            <a:r>
              <a:rPr lang="en-US" dirty="0"/>
              <a:t>Cub Scouts and Archery</a:t>
            </a:r>
          </a:p>
          <a:p>
            <a:pPr marL="1371600" lvl="2" indent="-457200">
              <a:buFont typeface="+mj-lt"/>
              <a:buAutoNum type="arabicPeriod"/>
            </a:pPr>
            <a:r>
              <a:rPr lang="en-US" dirty="0"/>
              <a:t>Lions and Tigers MUST shoot with an adult partner</a:t>
            </a:r>
          </a:p>
          <a:p>
            <a:pPr marL="1371600" lvl="2" indent="-457200">
              <a:buFont typeface="+mj-lt"/>
              <a:buAutoNum type="arabicPeriod"/>
            </a:pPr>
            <a:r>
              <a:rPr lang="en-US" dirty="0"/>
              <a:t>Instructor to participant ratio for cub scouts is 1 Instructor to 8 participants</a:t>
            </a:r>
          </a:p>
          <a:p>
            <a:pPr marL="914400" lvl="1" indent="-457200">
              <a:buFont typeface="+mj-lt"/>
              <a:buAutoNum type="alphaUcPeriod"/>
            </a:pPr>
            <a:endParaRPr lang="en-US" dirty="0"/>
          </a:p>
        </p:txBody>
      </p:sp>
    </p:spTree>
    <p:extLst>
      <p:ext uri="{BB962C8B-B14F-4D97-AF65-F5344CB8AC3E}">
        <p14:creationId xmlns:p14="http://schemas.microsoft.com/office/powerpoint/2010/main" val="221340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99AC8-1ADC-DF3E-AD7C-B7CF26337A51}"/>
              </a:ext>
            </a:extLst>
          </p:cNvPr>
          <p:cNvSpPr>
            <a:spLocks noGrp="1"/>
          </p:cNvSpPr>
          <p:nvPr>
            <p:ph type="title"/>
          </p:nvPr>
        </p:nvSpPr>
        <p:spPr>
          <a:xfrm>
            <a:off x="3699164" y="365125"/>
            <a:ext cx="7654636" cy="1325563"/>
          </a:xfrm>
        </p:spPr>
        <p:txBody>
          <a:bodyPr/>
          <a:lstStyle/>
          <a:p>
            <a:r>
              <a:rPr lang="en-US" dirty="0"/>
              <a:t>Course Outline (cont.)</a:t>
            </a:r>
          </a:p>
        </p:txBody>
      </p:sp>
      <p:sp>
        <p:nvSpPr>
          <p:cNvPr id="6" name="Content Placeholder 5">
            <a:extLst>
              <a:ext uri="{FF2B5EF4-FFF2-40B4-BE49-F238E27FC236}">
                <a16:creationId xmlns:a16="http://schemas.microsoft.com/office/drawing/2014/main" id="{E77C34D1-A858-9BA7-6DE4-8C673011E21A}"/>
              </a:ext>
            </a:extLst>
          </p:cNvPr>
          <p:cNvSpPr>
            <a:spLocks noGrp="1"/>
          </p:cNvSpPr>
          <p:nvPr>
            <p:ph idx="1"/>
          </p:nvPr>
        </p:nvSpPr>
        <p:spPr/>
        <p:txBody>
          <a:bodyPr>
            <a:normAutofit fontScale="92500" lnSpcReduction="10000"/>
          </a:bodyPr>
          <a:lstStyle/>
          <a:p>
            <a:r>
              <a:rPr lang="en-US" dirty="0"/>
              <a:t>Section III (Continued)</a:t>
            </a:r>
          </a:p>
          <a:p>
            <a:pPr marL="914400" lvl="1" indent="-457200">
              <a:buFont typeface="+mj-lt"/>
              <a:buAutoNum type="alphaUcPeriod" startAt="5"/>
            </a:pPr>
            <a:r>
              <a:rPr lang="en-US" dirty="0"/>
              <a:t>Cub Scout Range and Target Elective Adventures. Review Information available at </a:t>
            </a:r>
            <a:r>
              <a:rPr lang="en-US" dirty="0">
                <a:hlinkClick r:id="rId2"/>
              </a:rPr>
              <a:t>https://www.scouting.org/outdoor-programs/</a:t>
            </a:r>
            <a:endParaRPr lang="en-US" dirty="0"/>
          </a:p>
          <a:p>
            <a:pPr marL="457200" lvl="1" indent="0">
              <a:buNone/>
            </a:pPr>
            <a:endParaRPr lang="en-US" dirty="0"/>
          </a:p>
          <a:p>
            <a:pPr marL="914400" lvl="1" indent="-457200">
              <a:buFont typeface="+mj-lt"/>
              <a:buAutoNum type="alphaUcPeriod" startAt="5"/>
            </a:pPr>
            <a:r>
              <a:rPr lang="en-US" dirty="0"/>
              <a:t>Slingshot (</a:t>
            </a:r>
            <a:r>
              <a:rPr lang="en-US" i="1" u="sng" dirty="0"/>
              <a:t>Refer to Scouting America National Range and Target Activities Manual No. 430-938, Other Shooting Sports Activities</a:t>
            </a:r>
            <a:r>
              <a:rPr lang="en-US" dirty="0"/>
              <a:t>)</a:t>
            </a:r>
          </a:p>
          <a:p>
            <a:pPr marL="1371600" lvl="2" indent="-457200">
              <a:buFont typeface="+mj-lt"/>
              <a:buAutoNum type="arabicPeriod"/>
            </a:pPr>
            <a:r>
              <a:rPr lang="en-US" dirty="0"/>
              <a:t>Equipment</a:t>
            </a:r>
          </a:p>
          <a:p>
            <a:pPr marL="1371600" lvl="2" indent="-457200">
              <a:buFont typeface="+mj-lt"/>
              <a:buAutoNum type="arabicPeriod"/>
            </a:pPr>
            <a:r>
              <a:rPr lang="en-US" dirty="0"/>
              <a:t>Targets</a:t>
            </a:r>
          </a:p>
          <a:p>
            <a:pPr marL="1371600" lvl="2" indent="-457200">
              <a:buFont typeface="+mj-lt"/>
              <a:buAutoNum type="arabicPeriod"/>
            </a:pPr>
            <a:r>
              <a:rPr lang="en-US" dirty="0"/>
              <a:t>Slingshot Ammunition</a:t>
            </a:r>
          </a:p>
          <a:p>
            <a:pPr marL="914400" lvl="1" indent="-457200">
              <a:buFont typeface="+mj-lt"/>
              <a:buAutoNum type="alphaUcPeriod" startAt="5"/>
            </a:pPr>
            <a:r>
              <a:rPr lang="en-US" dirty="0"/>
              <a:t>Slingshot (</a:t>
            </a:r>
            <a:r>
              <a:rPr lang="en-US" i="1" u="sng" dirty="0"/>
              <a:t>Refer to Scouting America National Range and Target Activities Manual No. 430-938, Other Shooting Sports Activities</a:t>
            </a:r>
            <a:r>
              <a:rPr lang="en-US" dirty="0"/>
              <a:t>)</a:t>
            </a:r>
          </a:p>
          <a:p>
            <a:pPr marL="1371600" lvl="2" indent="-457200">
              <a:buFont typeface="+mj-lt"/>
              <a:buAutoNum type="arabicPeriod"/>
            </a:pPr>
            <a:r>
              <a:rPr lang="en-US" dirty="0"/>
              <a:t>Slingshot and Wrist Braced Slingshot Guide-lines</a:t>
            </a:r>
          </a:p>
          <a:p>
            <a:pPr marL="1371600" lvl="2" indent="-457200">
              <a:buFont typeface="+mj-lt"/>
              <a:buAutoNum type="arabicPeriod"/>
            </a:pPr>
            <a:r>
              <a:rPr lang="en-US" dirty="0"/>
              <a:t>Range Commands (Refer to (refer to Cub Scout Shooting Sports Guide, No. 510-322, in Appendix 20 of this guide)</a:t>
            </a:r>
          </a:p>
          <a:p>
            <a:pPr marL="914400" lvl="1" indent="-457200">
              <a:buFont typeface="+mj-lt"/>
              <a:buAutoNum type="alphaUcPeriod" startAt="5"/>
            </a:pPr>
            <a:endParaRPr lang="en-US" dirty="0"/>
          </a:p>
          <a:p>
            <a:pPr marL="1371600" lvl="2" indent="-457200">
              <a:buFont typeface="+mj-lt"/>
              <a:buAutoNum type="arabicPeriod"/>
            </a:pPr>
            <a:endParaRPr lang="en-US" dirty="0"/>
          </a:p>
        </p:txBody>
      </p:sp>
    </p:spTree>
    <p:extLst>
      <p:ext uri="{BB962C8B-B14F-4D97-AF65-F5344CB8AC3E}">
        <p14:creationId xmlns:p14="http://schemas.microsoft.com/office/powerpoint/2010/main" val="126809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762F-43EC-FD13-3865-4856F3C15F60}"/>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(75 Minutes)</a:t>
            </a:r>
            <a:endParaRPr lang="en-US" dirty="0"/>
          </a:p>
        </p:txBody>
      </p:sp>
      <p:sp>
        <p:nvSpPr>
          <p:cNvPr id="3" name="Content Placeholder 2">
            <a:extLst>
              <a:ext uri="{FF2B5EF4-FFF2-40B4-BE49-F238E27FC236}">
                <a16:creationId xmlns:a16="http://schemas.microsoft.com/office/drawing/2014/main" id="{C3BF4E60-957B-FA37-3D80-1E22804A0C11}"/>
              </a:ext>
            </a:extLst>
          </p:cNvPr>
          <p:cNvSpPr>
            <a:spLocks noGrp="1"/>
          </p:cNvSpPr>
          <p:nvPr>
            <p:ph idx="1"/>
          </p:nvPr>
        </p:nvSpPr>
        <p:spPr/>
        <p:txBody>
          <a:bodyPr>
            <a:normAutofit/>
          </a:bodyPr>
          <a:lstStyle/>
          <a:p>
            <a:pPr marL="914400" lvl="1" indent="-457200">
              <a:buFont typeface="+mj-lt"/>
              <a:buAutoNum type="alphaUcPeriod"/>
            </a:pPr>
            <a:r>
              <a:rPr lang="en-US" sz="3200" dirty="0"/>
              <a:t>How To Set Up An Outdoor Target Archery Range</a:t>
            </a:r>
          </a:p>
          <a:p>
            <a:pPr marL="914400" lvl="1" indent="-457200">
              <a:buFont typeface="+mj-lt"/>
              <a:buAutoNum type="alphaUcPeriod"/>
            </a:pPr>
            <a:r>
              <a:rPr lang="en-US" sz="3200" dirty="0"/>
              <a:t>A Brief History of Archery</a:t>
            </a:r>
          </a:p>
          <a:p>
            <a:pPr marL="914400" lvl="1" indent="-457200">
              <a:buFont typeface="+mj-lt"/>
              <a:buAutoNum type="alphaUcPeriod"/>
            </a:pPr>
            <a:r>
              <a:rPr lang="en-US" sz="3200" dirty="0"/>
              <a:t>Safety</a:t>
            </a:r>
          </a:p>
          <a:p>
            <a:pPr marL="914400" lvl="1" indent="-457200">
              <a:buFont typeface="+mj-lt"/>
              <a:buAutoNum type="alphaUcPeriod"/>
            </a:pPr>
            <a:r>
              <a:rPr lang="en-US" sz="3200" dirty="0"/>
              <a:t>Equipment</a:t>
            </a:r>
          </a:p>
          <a:p>
            <a:pPr marL="914400" lvl="1" indent="-457200">
              <a:buFont typeface="+mj-lt"/>
              <a:buAutoNum type="alphaUcPeriod"/>
            </a:pPr>
            <a:r>
              <a:rPr lang="en-US" sz="3200" dirty="0"/>
              <a:t>Range Layout</a:t>
            </a:r>
          </a:p>
          <a:p>
            <a:pPr marL="914400" lvl="1" indent="-457200">
              <a:buFont typeface="+mj-lt"/>
              <a:buAutoNum type="alphaUcPeriod"/>
            </a:pPr>
            <a:r>
              <a:rPr lang="en-US" sz="3200" dirty="0"/>
              <a:t>Range Operation Rules</a:t>
            </a:r>
          </a:p>
        </p:txBody>
      </p:sp>
    </p:spTree>
    <p:extLst>
      <p:ext uri="{BB962C8B-B14F-4D97-AF65-F5344CB8AC3E}">
        <p14:creationId xmlns:p14="http://schemas.microsoft.com/office/powerpoint/2010/main" val="1278679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17698</TotalTime>
  <Words>4335</Words>
  <Application>Microsoft Macintosh PowerPoint</Application>
  <PresentationFormat>Widescreen</PresentationFormat>
  <Paragraphs>394</Paragraphs>
  <Slides>67</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Calibri Light</vt:lpstr>
      <vt:lpstr>Office Theme</vt:lpstr>
      <vt:lpstr> BSA ARCHERY RANGE MASTER TRAINING</vt:lpstr>
      <vt:lpstr>Introductions</vt:lpstr>
      <vt:lpstr>Course Outline</vt:lpstr>
      <vt:lpstr>Course Outline</vt:lpstr>
      <vt:lpstr>Course Outline</vt:lpstr>
      <vt:lpstr>Course Outline</vt:lpstr>
      <vt:lpstr>Course Outline</vt:lpstr>
      <vt:lpstr>Course Outline (cont.)</vt:lpstr>
      <vt:lpstr>Section I (75 Minutes)</vt:lpstr>
      <vt:lpstr>Section I How To Set Up An Outdoor Archery Range</vt:lpstr>
      <vt:lpstr>Section I How To Set Up An Outdoor Archery Range</vt:lpstr>
      <vt:lpstr>Section I How To Set Up An Outdoor Archery Range</vt:lpstr>
      <vt:lpstr>Section I How To Set Up An Outdoor Archery Range</vt:lpstr>
      <vt:lpstr>Section I How To Set Up An Outdoor Archery Range</vt:lpstr>
      <vt:lpstr>Section I How To Set Up An Outdoor Archery Range Diagram</vt:lpstr>
      <vt:lpstr>Section I How To Set Up An Outdoor Archery Range Diagram</vt:lpstr>
      <vt:lpstr>Section I A Brief History of Archery</vt:lpstr>
      <vt:lpstr>Section I A Brief History of Archery</vt:lpstr>
      <vt:lpstr>Section I A Brief History of Archery</vt:lpstr>
      <vt:lpstr>Section I A Brief History of Archery</vt:lpstr>
      <vt:lpstr>Section I Safety</vt:lpstr>
      <vt:lpstr>Section I Safety</vt:lpstr>
      <vt:lpstr>Section I Safety</vt:lpstr>
      <vt:lpstr>Section I Safety</vt:lpstr>
      <vt:lpstr>Section I Safety</vt:lpstr>
      <vt:lpstr>Section I Equipment</vt:lpstr>
      <vt:lpstr>Section I Equipment</vt:lpstr>
      <vt:lpstr>Section I Equipment</vt:lpstr>
      <vt:lpstr>Section I Equipment</vt:lpstr>
      <vt:lpstr>Section I Equipment</vt:lpstr>
      <vt:lpstr>Section I Equipment</vt:lpstr>
      <vt:lpstr>Section I Range Layout</vt:lpstr>
      <vt:lpstr>Section I Range Operation Rules</vt:lpstr>
      <vt:lpstr>Section I Range Rules</vt:lpstr>
      <vt:lpstr>Section II Archery Shooting Basics</vt:lpstr>
      <vt:lpstr>Section II Archery Shooting Basics</vt:lpstr>
      <vt:lpstr>Section II Archery Shooting Basics</vt:lpstr>
      <vt:lpstr>Section II Archery Shooting Basics</vt:lpstr>
      <vt:lpstr>Section II Archery Shooting Basics</vt:lpstr>
      <vt:lpstr>Section II Archery Shooting Basics</vt:lpstr>
      <vt:lpstr>Section II Archery Shooting Basics</vt:lpstr>
      <vt:lpstr>Section II Archery Shooting Basics</vt:lpstr>
      <vt:lpstr>Section II Archery Shooting Basics</vt:lpstr>
      <vt:lpstr>Section II Archery Shooting Basics</vt:lpstr>
      <vt:lpstr>Section II Archery Shooting Basics</vt:lpstr>
      <vt:lpstr>Section II Archery Shooting Basics</vt:lpstr>
      <vt:lpstr>Section II Archery Shooting Basics</vt:lpstr>
      <vt:lpstr>Section II Targets and Scoring</vt:lpstr>
      <vt:lpstr>Section II Targets and Scoring</vt:lpstr>
      <vt:lpstr>Section II Targets and Scoring</vt:lpstr>
      <vt:lpstr>Section II Targets and Scoring</vt:lpstr>
      <vt:lpstr>Section II Targets and Scoring</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IV</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Rossman</dc:creator>
  <cp:lastModifiedBy>Michael Rossman</cp:lastModifiedBy>
  <cp:revision>24</cp:revision>
  <dcterms:created xsi:type="dcterms:W3CDTF">2023-12-09T19:31:13Z</dcterms:created>
  <dcterms:modified xsi:type="dcterms:W3CDTF">2025-03-28T01:29:27Z</dcterms:modified>
</cp:coreProperties>
</file>